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sldIdLst>
    <p:sldId id="256" r:id="rId2"/>
    <p:sldId id="257" r:id="rId3"/>
    <p:sldId id="258" r:id="rId4"/>
    <p:sldId id="260" r:id="rId5"/>
    <p:sldId id="259" r:id="rId6"/>
    <p:sldId id="269" r:id="rId7"/>
    <p:sldId id="261" r:id="rId8"/>
    <p:sldId id="263" r:id="rId9"/>
    <p:sldId id="265" r:id="rId10"/>
    <p:sldId id="271" r:id="rId11"/>
    <p:sldId id="272" r:id="rId12"/>
    <p:sldId id="266" r:id="rId13"/>
    <p:sldId id="267" r:id="rId14"/>
    <p:sldId id="270" r:id="rId15"/>
    <p:sldId id="268" r:id="rId16"/>
    <p:sldId id="262" r:id="rId17"/>
    <p:sldId id="273" r:id="rId18"/>
    <p:sldId id="277" r:id="rId19"/>
    <p:sldId id="278" r:id="rId20"/>
    <p:sldId id="279" r:id="rId21"/>
    <p:sldId id="280" r:id="rId22"/>
    <p:sldId id="281" r:id="rId23"/>
    <p:sldId id="282" r:id="rId24"/>
    <p:sldId id="283" r:id="rId25"/>
    <p:sldId id="284" r:id="rId26"/>
    <p:sldId id="285" r:id="rId27"/>
    <p:sldId id="286" r:id="rId28"/>
    <p:sldId id="27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00808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402" autoAdjust="0"/>
  </p:normalViewPr>
  <p:slideViewPr>
    <p:cSldViewPr snapToGrid="0">
      <p:cViewPr varScale="1">
        <p:scale>
          <a:sx n="98" d="100"/>
          <a:sy n="98" d="100"/>
        </p:scale>
        <p:origin x="1046"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EB5C4822-FEB1-4A02-987D-F9539092C8C6}" type="datetimeFigureOut">
              <a:rPr lang="en-IN" smtClean="0"/>
              <a:pPr/>
              <a:t>03-07-2024</a:t>
            </a:fld>
            <a:endParaRPr lang="en-IN"/>
          </a:p>
        </p:txBody>
      </p:sp>
      <p:sp>
        <p:nvSpPr>
          <p:cNvPr id="5" name="Footer Placeholder 4"/>
          <p:cNvSpPr>
            <a:spLocks noGrp="1"/>
          </p:cNvSpPr>
          <p:nvPr>
            <p:ph type="ftr" sz="quarter" idx="11"/>
          </p:nvPr>
        </p:nvSpPr>
        <p:spPr>
          <a:xfrm>
            <a:off x="914400" y="4323846"/>
            <a:ext cx="4880610" cy="365125"/>
          </a:xfrm>
        </p:spPr>
        <p:txBody>
          <a:bodyPr/>
          <a:lstStyle/>
          <a:p>
            <a:endParaRPr lang="en-IN"/>
          </a:p>
        </p:txBody>
      </p:sp>
      <p:sp>
        <p:nvSpPr>
          <p:cNvPr id="6" name="Slide Number Placeholder 5"/>
          <p:cNvSpPr>
            <a:spLocks noGrp="1"/>
          </p:cNvSpPr>
          <p:nvPr>
            <p:ph type="sldNum" sz="quarter" idx="12"/>
          </p:nvPr>
        </p:nvSpPr>
        <p:spPr>
          <a:xfrm>
            <a:off x="6057900" y="1430867"/>
            <a:ext cx="2171700" cy="365125"/>
          </a:xfrm>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759969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395634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a:xfrm>
            <a:off x="594360" y="381001"/>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3744041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a:xfrm>
            <a:off x="594360" y="379438"/>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C2AF9681-B79D-4CD6-9F74-F171D402E995}" type="slidenum">
              <a:rPr lang="en-IN" smtClean="0"/>
              <a:pPr/>
              <a:t>‹#›</a:t>
            </a:fld>
            <a:endParaRPr lang="en-IN"/>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9405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a:xfrm>
            <a:off x="594360" y="378884"/>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900678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041929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496918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944839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B5C4822-FEB1-4A02-987D-F9539092C8C6}" type="datetimeFigureOut">
              <a:rPr lang="en-IN" smtClean="0"/>
              <a:pPr/>
              <a:t>03-07-2024</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4" cy="365125"/>
          </a:xfrm>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49257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346987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EB5C4822-FEB1-4A02-987D-F9539092C8C6}" type="datetimeFigureOut">
              <a:rPr lang="en-IN" smtClean="0"/>
              <a:pPr/>
              <a:t>03-07-2024</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3" cy="365125"/>
          </a:xfrm>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864970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261941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971889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52120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3703166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327684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5C4822-FEB1-4A02-987D-F9539092C8C6}" type="datetimeFigureOut">
              <a:rPr lang="en-IN" smtClean="0"/>
              <a:pPr/>
              <a:t>03-07-2024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AF9681-B79D-4CD6-9F74-F171D402E995}" type="slidenum">
              <a:rPr lang="en-IN" smtClean="0"/>
              <a:pPr/>
              <a:t>‹#›</a:t>
            </a:fld>
            <a:endParaRPr lang="en-IN"/>
          </a:p>
        </p:txBody>
      </p:sp>
    </p:spTree>
    <p:extLst>
      <p:ext uri="{BB962C8B-B14F-4D97-AF65-F5344CB8AC3E}">
        <p14:creationId xmlns:p14="http://schemas.microsoft.com/office/powerpoint/2010/main" val="102675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B5C4822-FEB1-4A02-987D-F9539092C8C6}" type="datetimeFigureOut">
              <a:rPr lang="en-IN" smtClean="0"/>
              <a:pPr/>
              <a:t>03-07-2024</a:t>
            </a:fld>
            <a:endParaRPr lang="en-IN"/>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2AF9681-B79D-4CD6-9F74-F171D402E995}" type="slidenum">
              <a:rPr lang="en-IN" smtClean="0"/>
              <a:pPr/>
              <a:t>‹#›</a:t>
            </a:fld>
            <a:endParaRPr lang="en-IN"/>
          </a:p>
        </p:txBody>
      </p:sp>
    </p:spTree>
    <p:extLst>
      <p:ext uri="{BB962C8B-B14F-4D97-AF65-F5344CB8AC3E}">
        <p14:creationId xmlns:p14="http://schemas.microsoft.com/office/powerpoint/2010/main" val="1212851452"/>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551" y="887240"/>
            <a:ext cx="8634095" cy="584775"/>
          </a:xfrm>
          <a:prstGeom prst="rect">
            <a:avLst/>
          </a:prstGeom>
          <a:noFill/>
        </p:spPr>
        <p:txBody>
          <a:bodyPr wrap="none" rtlCol="0">
            <a:spAutoFit/>
          </a:bodyPr>
          <a:lstStyle/>
          <a:p>
            <a:r>
              <a:rPr lang="en-IN" sz="3200" dirty="0"/>
              <a:t>HARMS PHARMACY MANAGEMENT SYSTEM</a:t>
            </a:r>
            <a:endParaRPr lang="en-US" sz="3200" dirty="0"/>
          </a:p>
        </p:txBody>
      </p:sp>
      <p:sp>
        <p:nvSpPr>
          <p:cNvPr id="3" name="TextBox 2"/>
          <p:cNvSpPr txBox="1"/>
          <p:nvPr/>
        </p:nvSpPr>
        <p:spPr>
          <a:xfrm>
            <a:off x="2824681" y="3358836"/>
            <a:ext cx="5083443" cy="1200329"/>
          </a:xfrm>
          <a:prstGeom prst="rect">
            <a:avLst/>
          </a:prstGeom>
          <a:noFill/>
        </p:spPr>
        <p:txBody>
          <a:bodyPr wrap="none" rtlCol="0">
            <a:spAutoFit/>
          </a:bodyPr>
          <a:lstStyle/>
          <a:p>
            <a:r>
              <a:rPr lang="en-IN" dirty="0"/>
              <a:t>GROUP MEMBERS :</a:t>
            </a:r>
          </a:p>
          <a:p>
            <a:r>
              <a:rPr lang="en-IN" dirty="0" err="1"/>
              <a:t>Akula</a:t>
            </a:r>
            <a:r>
              <a:rPr lang="en-IN" dirty="0"/>
              <a:t> </a:t>
            </a:r>
            <a:r>
              <a:rPr lang="en-IN" dirty="0" err="1"/>
              <a:t>venkata</a:t>
            </a:r>
            <a:r>
              <a:rPr lang="en-IN" dirty="0"/>
              <a:t> </a:t>
            </a:r>
            <a:r>
              <a:rPr lang="en-IN" dirty="0" err="1"/>
              <a:t>sai</a:t>
            </a:r>
            <a:r>
              <a:rPr lang="en-IN" dirty="0"/>
              <a:t> </a:t>
            </a:r>
            <a:r>
              <a:rPr lang="en-IN" dirty="0" err="1"/>
              <a:t>aditya</a:t>
            </a:r>
            <a:r>
              <a:rPr lang="en-IN" dirty="0"/>
              <a:t>     		B200820CS</a:t>
            </a:r>
          </a:p>
          <a:p>
            <a:r>
              <a:rPr lang="en-IN" dirty="0" err="1"/>
              <a:t>Karanam</a:t>
            </a:r>
            <a:r>
              <a:rPr lang="en-IN" dirty="0"/>
              <a:t> </a:t>
            </a:r>
            <a:r>
              <a:rPr lang="en-IN" dirty="0" err="1"/>
              <a:t>hema</a:t>
            </a:r>
            <a:r>
              <a:rPr lang="en-IN" dirty="0"/>
              <a:t> </a:t>
            </a:r>
            <a:r>
              <a:rPr lang="en-IN" dirty="0" err="1"/>
              <a:t>bhargavi</a:t>
            </a:r>
            <a:r>
              <a:rPr lang="en-IN" dirty="0"/>
              <a:t> 		B200776CS</a:t>
            </a:r>
          </a:p>
          <a:p>
            <a:r>
              <a:rPr lang="en-IN" dirty="0" err="1"/>
              <a:t>Mamidipalli</a:t>
            </a:r>
            <a:r>
              <a:rPr lang="en-IN" dirty="0"/>
              <a:t> </a:t>
            </a:r>
            <a:r>
              <a:rPr lang="en-IN" dirty="0" err="1"/>
              <a:t>rishita</a:t>
            </a:r>
            <a:r>
              <a:rPr lang="en-IN" dirty="0"/>
              <a:t> 			</a:t>
            </a:r>
            <a:r>
              <a:rPr lang="en-IN"/>
              <a:t>	B200778CS</a:t>
            </a:r>
            <a:endParaRPr lang="en-IN" dirty="0"/>
          </a:p>
        </p:txBody>
      </p:sp>
    </p:spTree>
    <p:extLst>
      <p:ext uri="{BB962C8B-B14F-4D97-AF65-F5344CB8AC3E}">
        <p14:creationId xmlns:p14="http://schemas.microsoft.com/office/powerpoint/2010/main" val="2439715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53BA57-9CBF-B1E7-7D70-68085FFF35E6}"/>
              </a:ext>
            </a:extLst>
          </p:cNvPr>
          <p:cNvSpPr txBox="1"/>
          <p:nvPr/>
        </p:nvSpPr>
        <p:spPr>
          <a:xfrm>
            <a:off x="412812" y="328475"/>
            <a:ext cx="8318376" cy="923330"/>
          </a:xfrm>
          <a:prstGeom prst="rect">
            <a:avLst/>
          </a:prstGeom>
          <a:noFill/>
        </p:spPr>
        <p:txBody>
          <a:bodyPr wrap="square" rtlCol="0">
            <a:spAutoFit/>
          </a:bodyPr>
          <a:lstStyle/>
          <a:p>
            <a:r>
              <a:rPr lang="en-IN" dirty="0"/>
              <a:t>CUSTOMER INTERFACE:-</a:t>
            </a:r>
          </a:p>
          <a:p>
            <a:endParaRPr lang="en-IN" dirty="0"/>
          </a:p>
          <a:p>
            <a:endParaRPr lang="en-IN" dirty="0"/>
          </a:p>
        </p:txBody>
      </p:sp>
      <p:pic>
        <p:nvPicPr>
          <p:cNvPr id="4" name="Picture 3">
            <a:extLst>
              <a:ext uri="{FF2B5EF4-FFF2-40B4-BE49-F238E27FC236}">
                <a16:creationId xmlns:a16="http://schemas.microsoft.com/office/drawing/2014/main" id="{1D0FB4C8-D9EF-AA38-00AF-DA7F79A72E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870" r="40477" b="44180"/>
          <a:stretch/>
        </p:blipFill>
        <p:spPr>
          <a:xfrm>
            <a:off x="412812" y="790140"/>
            <a:ext cx="8246556" cy="3191256"/>
          </a:xfrm>
          <a:prstGeom prst="rect">
            <a:avLst/>
          </a:prstGeom>
        </p:spPr>
      </p:pic>
      <p:pic>
        <p:nvPicPr>
          <p:cNvPr id="6" name="Picture 5">
            <a:extLst>
              <a:ext uri="{FF2B5EF4-FFF2-40B4-BE49-F238E27FC236}">
                <a16:creationId xmlns:a16="http://schemas.microsoft.com/office/drawing/2014/main" id="{9C4629E1-5483-8290-3266-8EE3A0AF30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799" t="14089" r="24601" b="57111"/>
          <a:stretch/>
        </p:blipFill>
        <p:spPr>
          <a:xfrm>
            <a:off x="886968" y="4443061"/>
            <a:ext cx="7443216" cy="1929239"/>
          </a:xfrm>
          <a:prstGeom prst="rect">
            <a:avLst/>
          </a:prstGeom>
        </p:spPr>
      </p:pic>
    </p:spTree>
    <p:extLst>
      <p:ext uri="{BB962C8B-B14F-4D97-AF65-F5344CB8AC3E}">
        <p14:creationId xmlns:p14="http://schemas.microsoft.com/office/powerpoint/2010/main" val="164415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9C7ED-B4EE-A628-BF9F-620CAD2067B2}"/>
              </a:ext>
            </a:extLst>
          </p:cNvPr>
          <p:cNvSpPr txBox="1"/>
          <p:nvPr/>
        </p:nvSpPr>
        <p:spPr>
          <a:xfrm>
            <a:off x="435006" y="275208"/>
            <a:ext cx="8060924" cy="5909310"/>
          </a:xfrm>
          <a:prstGeom prst="rect">
            <a:avLst/>
          </a:prstGeom>
          <a:noFill/>
        </p:spPr>
        <p:txBody>
          <a:bodyPr wrap="square" rtlCol="0">
            <a:spAutoFit/>
          </a:bodyPr>
          <a:lstStyle/>
          <a:p>
            <a:r>
              <a:rPr lang="en-IN" dirty="0"/>
              <a:t>EMPLOYEE INTERFACE:-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If he is an employee opens pharmacy interface page otherwise opens manager interface page.</a:t>
            </a:r>
          </a:p>
          <a:p>
            <a:endParaRPr lang="en-IN" dirty="0"/>
          </a:p>
          <a:p>
            <a:endParaRPr lang="en-IN" dirty="0"/>
          </a:p>
        </p:txBody>
      </p:sp>
      <p:pic>
        <p:nvPicPr>
          <p:cNvPr id="5" name="Picture 4">
            <a:extLst>
              <a:ext uri="{FF2B5EF4-FFF2-40B4-BE49-F238E27FC236}">
                <a16:creationId xmlns:a16="http://schemas.microsoft.com/office/drawing/2014/main" id="{FE5E0FFD-740F-9D4A-3AF1-C67F346C6F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49" t="29590" r="34951" b="30539"/>
          <a:stretch/>
        </p:blipFill>
        <p:spPr>
          <a:xfrm>
            <a:off x="1682318" y="1096777"/>
            <a:ext cx="5566299" cy="2702865"/>
          </a:xfrm>
          <a:prstGeom prst="rect">
            <a:avLst/>
          </a:prstGeom>
        </p:spPr>
      </p:pic>
      <p:pic>
        <p:nvPicPr>
          <p:cNvPr id="7" name="Picture 6">
            <a:extLst>
              <a:ext uri="{FF2B5EF4-FFF2-40B4-BE49-F238E27FC236}">
                <a16:creationId xmlns:a16="http://schemas.microsoft.com/office/drawing/2014/main" id="{6B6E0228-ED8A-3F74-90EE-8FE43EE857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175" t="63765" r="34272" b="28222"/>
          <a:stretch/>
        </p:blipFill>
        <p:spPr>
          <a:xfrm>
            <a:off x="1189607" y="4108284"/>
            <a:ext cx="7190913" cy="412164"/>
          </a:xfrm>
          <a:prstGeom prst="rect">
            <a:avLst/>
          </a:prstGeom>
        </p:spPr>
      </p:pic>
    </p:spTree>
    <p:extLst>
      <p:ext uri="{BB962C8B-B14F-4D97-AF65-F5344CB8AC3E}">
        <p14:creationId xmlns:p14="http://schemas.microsoft.com/office/powerpoint/2010/main" val="407786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FCDE3-8722-A8A4-ED45-3A6C1900BE03}"/>
              </a:ext>
            </a:extLst>
          </p:cNvPr>
          <p:cNvSpPr txBox="1"/>
          <p:nvPr/>
        </p:nvSpPr>
        <p:spPr>
          <a:xfrm>
            <a:off x="209467" y="622336"/>
            <a:ext cx="8426371" cy="6463308"/>
          </a:xfrm>
          <a:prstGeom prst="rect">
            <a:avLst/>
          </a:prstGeom>
          <a:noFill/>
        </p:spPr>
        <p:txBody>
          <a:bodyPr wrap="square" rtlCol="0">
            <a:spAutoFit/>
          </a:bodyPr>
          <a:lstStyle/>
          <a:p>
            <a:r>
              <a:rPr lang="en-US" dirty="0"/>
              <a:t>In employee interface :</a:t>
            </a:r>
          </a:p>
          <a:p>
            <a:r>
              <a:rPr lang="en-US" dirty="0"/>
              <a:t>               After an employee entered his credentials correctly  then he can see all the details of the shop in which he is working</a:t>
            </a:r>
          </a:p>
          <a:p>
            <a:r>
              <a:rPr lang="en-US" dirty="0"/>
              <a:t>              Here when Uday a pharmacist entered his login</a:t>
            </a:r>
          </a:p>
          <a:p>
            <a:r>
              <a:rPr lang="en-US" dirty="0"/>
              <a:t>credentials correctly he can see all the details of the </a:t>
            </a:r>
          </a:p>
          <a:p>
            <a:r>
              <a:rPr lang="en-US" dirty="0"/>
              <a:t>shop in which he is working along with works </a:t>
            </a:r>
          </a:p>
          <a:p>
            <a:r>
              <a:rPr lang="en-US" dirty="0"/>
              <a:t>he can perform </a:t>
            </a:r>
          </a:p>
          <a:p>
            <a:endParaRPr lang="en-US" dirty="0"/>
          </a:p>
          <a:p>
            <a:r>
              <a:rPr lang="en-US" dirty="0"/>
              <a:t>NOTIFY TO MANAGER:-</a:t>
            </a:r>
          </a:p>
          <a:p>
            <a:r>
              <a:rPr lang="en-US" dirty="0"/>
              <a:t>Just by clicking on it he can add auto generated </a:t>
            </a:r>
          </a:p>
          <a:p>
            <a:r>
              <a:rPr lang="en-US" dirty="0"/>
              <a:t>information about expired and low stock medicines </a:t>
            </a:r>
          </a:p>
          <a:p>
            <a:r>
              <a:rPr lang="en-US" dirty="0"/>
              <a:t>to manager notifications.</a:t>
            </a:r>
          </a:p>
          <a:p>
            <a:endParaRPr lang="en-US" dirty="0"/>
          </a:p>
          <a:p>
            <a:r>
              <a:rPr lang="en-US" dirty="0"/>
              <a:t>MEDICINE:-</a:t>
            </a:r>
          </a:p>
          <a:p>
            <a:r>
              <a:rPr lang="en-US" dirty="0"/>
              <a:t> When an pharmacist is searching for any medicine in his shop he </a:t>
            </a:r>
          </a:p>
          <a:p>
            <a:r>
              <a:rPr lang="en-US" dirty="0"/>
              <a:t> can enter id and name in this page and get its details.</a:t>
            </a:r>
          </a:p>
          <a:p>
            <a:r>
              <a:rPr lang="en-US" dirty="0"/>
              <a:t> Generally Pharmacist work is to arrange medicines in shelves, </a:t>
            </a:r>
          </a:p>
          <a:p>
            <a:r>
              <a:rPr lang="en-US" dirty="0"/>
              <a:t> from here he can get into shelf arrangement and updating </a:t>
            </a:r>
          </a:p>
          <a:p>
            <a:r>
              <a:rPr lang="en-US" dirty="0"/>
              <a:t> arrangement</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29105849-3CC5-2193-AB8B-B5E21D831E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383" t="12541" r="40658" b="36340"/>
          <a:stretch/>
        </p:blipFill>
        <p:spPr bwMode="auto">
          <a:xfrm>
            <a:off x="6564195" y="1243878"/>
            <a:ext cx="2455517" cy="32780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5488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A48E63-DB8D-4B23-41D3-1A0D6B3FF6FC}"/>
              </a:ext>
            </a:extLst>
          </p:cNvPr>
          <p:cNvSpPr txBox="1"/>
          <p:nvPr/>
        </p:nvSpPr>
        <p:spPr>
          <a:xfrm>
            <a:off x="150313" y="277792"/>
            <a:ext cx="8843374" cy="6186309"/>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He can get all the details of any medicine present in shop</a:t>
            </a:r>
          </a:p>
          <a:p>
            <a:endParaRPr lang="en-US" dirty="0"/>
          </a:p>
          <a:p>
            <a:r>
              <a:rPr lang="en-IN" dirty="0"/>
              <a:t>4 . Submitting the bill:</a:t>
            </a:r>
          </a:p>
          <a:p>
            <a:r>
              <a:rPr lang="en-IN" dirty="0"/>
              <a:t>When an pharmacist enters the all the details of the medicines and prepares the bill </a:t>
            </a:r>
          </a:p>
          <a:p>
            <a:r>
              <a:rPr lang="en-IN" dirty="0"/>
              <a:t>Then the our system automatically generates the final total bill and individual price for each medicine he can also delete particular medicine from a bill too</a:t>
            </a:r>
          </a:p>
          <a:p>
            <a:endParaRPr lang="en-IN" dirty="0"/>
          </a:p>
          <a:p>
            <a:endParaRPr lang="en-IN" dirty="0"/>
          </a:p>
          <a:p>
            <a:endParaRPr lang="en-IN" dirty="0"/>
          </a:p>
          <a:p>
            <a:endParaRPr lang="en-IN" dirty="0"/>
          </a:p>
          <a:p>
            <a:endParaRPr lang="en-US" dirty="0"/>
          </a:p>
        </p:txBody>
      </p:sp>
      <p:pic>
        <p:nvPicPr>
          <p:cNvPr id="5" name="Picture 4">
            <a:extLst>
              <a:ext uri="{FF2B5EF4-FFF2-40B4-BE49-F238E27FC236}">
                <a16:creationId xmlns:a16="http://schemas.microsoft.com/office/drawing/2014/main" id="{04C9D7F1-B62A-4BE2-E612-2537AD65F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13" y="403743"/>
            <a:ext cx="8576841" cy="2188986"/>
          </a:xfrm>
          <a:prstGeom prst="rect">
            <a:avLst/>
          </a:prstGeom>
        </p:spPr>
      </p:pic>
    </p:spTree>
    <p:extLst>
      <p:ext uri="{BB962C8B-B14F-4D97-AF65-F5344CB8AC3E}">
        <p14:creationId xmlns:p14="http://schemas.microsoft.com/office/powerpoint/2010/main" val="1740710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25CB43-7D70-CD6A-0993-E46E9B747430}"/>
              </a:ext>
            </a:extLst>
          </p:cNvPr>
          <p:cNvSpPr txBox="1"/>
          <p:nvPr/>
        </p:nvSpPr>
        <p:spPr>
          <a:xfrm>
            <a:off x="497150" y="3091624"/>
            <a:ext cx="7679184" cy="2862322"/>
          </a:xfrm>
          <a:prstGeom prst="rect">
            <a:avLst/>
          </a:prstGeom>
          <a:noFill/>
        </p:spPr>
        <p:txBody>
          <a:bodyPr wrap="square">
            <a:spAutoFit/>
          </a:bodyPr>
          <a:lstStyle/>
          <a:p>
            <a:endParaRPr lang="en-IN" dirty="0"/>
          </a:p>
          <a:p>
            <a:endParaRPr lang="en-IN" dirty="0"/>
          </a:p>
          <a:p>
            <a:endParaRPr lang="en-IN" dirty="0"/>
          </a:p>
          <a:p>
            <a:endParaRPr lang="en-IN" dirty="0"/>
          </a:p>
          <a:p>
            <a:endParaRPr lang="en-IN" dirty="0"/>
          </a:p>
          <a:p>
            <a:r>
              <a:rPr lang="en-IN" dirty="0"/>
              <a:t>If customer wants to buy more than one medicine then enter each medicine individually and click on add to bill.</a:t>
            </a:r>
          </a:p>
          <a:p>
            <a:r>
              <a:rPr lang="en-IN" dirty="0"/>
              <a:t>After that when we click on submit the bill pharmacist can get total bill of all the medicines after entering customer details </a:t>
            </a:r>
          </a:p>
          <a:p>
            <a:endParaRPr lang="en-IN" dirty="0"/>
          </a:p>
        </p:txBody>
      </p:sp>
      <p:pic>
        <p:nvPicPr>
          <p:cNvPr id="2" name="Picture 1">
            <a:extLst>
              <a:ext uri="{FF2B5EF4-FFF2-40B4-BE49-F238E27FC236}">
                <a16:creationId xmlns:a16="http://schemas.microsoft.com/office/drawing/2014/main" id="{AA256D51-D73B-66E1-EB0D-822CE2D5B065}"/>
              </a:ext>
            </a:extLst>
          </p:cNvPr>
          <p:cNvPicPr>
            <a:picLocks noChangeAspect="1"/>
          </p:cNvPicPr>
          <p:nvPr/>
        </p:nvPicPr>
        <p:blipFill rotWithShape="1">
          <a:blip r:embed="rId2">
            <a:extLst>
              <a:ext uri="{28A0092B-C50C-407E-A947-70E740481C1C}">
                <a14:useLocalDpi xmlns:a14="http://schemas.microsoft.com/office/drawing/2010/main" val="0"/>
              </a:ext>
            </a:extLst>
          </a:blip>
          <a:srcRect l="26863" t="13389" r="26704" b="27249"/>
          <a:stretch/>
        </p:blipFill>
        <p:spPr bwMode="auto">
          <a:xfrm>
            <a:off x="603682" y="611811"/>
            <a:ext cx="7572652" cy="36664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153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90B36A-9FF0-67E1-AAA1-53EEC4D91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929" y="326516"/>
            <a:ext cx="6954220" cy="3696216"/>
          </a:xfrm>
          <a:prstGeom prst="rect">
            <a:avLst/>
          </a:prstGeom>
        </p:spPr>
      </p:pic>
      <p:sp>
        <p:nvSpPr>
          <p:cNvPr id="5" name="TextBox 4">
            <a:extLst>
              <a:ext uri="{FF2B5EF4-FFF2-40B4-BE49-F238E27FC236}">
                <a16:creationId xmlns:a16="http://schemas.microsoft.com/office/drawing/2014/main" id="{9FE75390-A746-583B-BEF0-29D82F3AC4AD}"/>
              </a:ext>
            </a:extLst>
          </p:cNvPr>
          <p:cNvSpPr txBox="1"/>
          <p:nvPr/>
        </p:nvSpPr>
        <p:spPr>
          <a:xfrm>
            <a:off x="707137" y="4166885"/>
            <a:ext cx="7615060" cy="1200329"/>
          </a:xfrm>
          <a:prstGeom prst="rect">
            <a:avLst/>
          </a:prstGeom>
          <a:noFill/>
        </p:spPr>
        <p:txBody>
          <a:bodyPr wrap="square" rtlCol="0">
            <a:spAutoFit/>
          </a:bodyPr>
          <a:lstStyle/>
          <a:p>
            <a:r>
              <a:rPr lang="en-IN" dirty="0"/>
              <a:t>Here we can see the total bill at the top and individual prices for each medicine also</a:t>
            </a:r>
          </a:p>
          <a:p>
            <a:r>
              <a:rPr lang="en-IN" dirty="0"/>
              <a:t>From all the above examples we can say that our PMS is working </a:t>
            </a:r>
          </a:p>
          <a:p>
            <a:r>
              <a:rPr lang="en-IN" dirty="0"/>
              <a:t>properly for billing</a:t>
            </a:r>
          </a:p>
        </p:txBody>
      </p:sp>
    </p:spTree>
    <p:extLst>
      <p:ext uri="{BB962C8B-B14F-4D97-AF65-F5344CB8AC3E}">
        <p14:creationId xmlns:p14="http://schemas.microsoft.com/office/powerpoint/2010/main" val="365641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AAC61-AA27-10FE-0FCD-D49253CDF724}"/>
              </a:ext>
            </a:extLst>
          </p:cNvPr>
          <p:cNvSpPr>
            <a:spLocks noGrp="1"/>
          </p:cNvSpPr>
          <p:nvPr>
            <p:ph idx="1"/>
          </p:nvPr>
        </p:nvSpPr>
        <p:spPr>
          <a:xfrm>
            <a:off x="568960" y="487680"/>
            <a:ext cx="7946390" cy="568928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4" name="TextBox 3"/>
          <p:cNvSpPr txBox="1"/>
          <p:nvPr/>
        </p:nvSpPr>
        <p:spPr>
          <a:xfrm>
            <a:off x="371192" y="552261"/>
            <a:ext cx="7072770" cy="1200329"/>
          </a:xfrm>
          <a:prstGeom prst="rect">
            <a:avLst/>
          </a:prstGeom>
          <a:noFill/>
        </p:spPr>
        <p:txBody>
          <a:bodyPr wrap="none" rtlCol="0">
            <a:spAutoFit/>
          </a:bodyPr>
          <a:lstStyle/>
          <a:p>
            <a:r>
              <a:rPr lang="en-IN" dirty="0"/>
              <a:t>5. Add a shelf :</a:t>
            </a:r>
          </a:p>
          <a:p>
            <a:r>
              <a:rPr lang="en-IN" dirty="0"/>
              <a:t>	 </a:t>
            </a:r>
            <a:r>
              <a:rPr lang="en-IN" dirty="0">
                <a:sym typeface="Wingdings" pitchFamily="2" charset="2"/>
              </a:rPr>
              <a:t> This interface is about adding new shelves in the Shop.</a:t>
            </a:r>
          </a:p>
          <a:p>
            <a:r>
              <a:rPr lang="en-IN" dirty="0">
                <a:sym typeface="Wingdings" pitchFamily="2" charset="2"/>
              </a:rPr>
              <a:t>	 </a:t>
            </a:r>
            <a:r>
              <a:rPr lang="en-IN" dirty="0"/>
              <a:t> For we need to update the system</a:t>
            </a:r>
          </a:p>
          <a:p>
            <a:r>
              <a:rPr lang="en-IN" dirty="0"/>
              <a:t>	</a:t>
            </a:r>
            <a:endParaRPr lang="en-US" dirty="0"/>
          </a:p>
        </p:txBody>
      </p:sp>
      <p:pic>
        <p:nvPicPr>
          <p:cNvPr id="2051" name="Picture 3" descr="C:\Users\91733\Desktop\Screenshot (233).png"/>
          <p:cNvPicPr>
            <a:picLocks noChangeAspect="1" noChangeArrowheads="1"/>
          </p:cNvPicPr>
          <p:nvPr/>
        </p:nvPicPr>
        <p:blipFill>
          <a:blip r:embed="rId2" cstate="print"/>
          <a:srcRect/>
          <a:stretch>
            <a:fillRect/>
          </a:stretch>
        </p:blipFill>
        <p:spPr bwMode="auto">
          <a:xfrm>
            <a:off x="0" y="1549400"/>
            <a:ext cx="3994150" cy="5308600"/>
          </a:xfrm>
          <a:prstGeom prst="rect">
            <a:avLst/>
          </a:prstGeom>
          <a:noFill/>
        </p:spPr>
      </p:pic>
      <p:sp>
        <p:nvSpPr>
          <p:cNvPr id="6" name="TextBox 5"/>
          <p:cNvSpPr txBox="1"/>
          <p:nvPr/>
        </p:nvSpPr>
        <p:spPr>
          <a:xfrm>
            <a:off x="4209862" y="2009869"/>
            <a:ext cx="5022529" cy="1477328"/>
          </a:xfrm>
          <a:prstGeom prst="rect">
            <a:avLst/>
          </a:prstGeom>
          <a:noFill/>
        </p:spPr>
        <p:txBody>
          <a:bodyPr wrap="none" rtlCol="0">
            <a:spAutoFit/>
          </a:bodyPr>
          <a:lstStyle/>
          <a:p>
            <a:pPr>
              <a:buFont typeface="Wingdings"/>
              <a:buChar char="à"/>
            </a:pPr>
            <a:r>
              <a:rPr lang="en-IN" dirty="0">
                <a:sym typeface="Wingdings" pitchFamily="2" charset="2"/>
              </a:rPr>
              <a:t>In this we have to enter the name of </a:t>
            </a:r>
          </a:p>
          <a:p>
            <a:r>
              <a:rPr lang="en-IN" dirty="0">
                <a:sym typeface="Wingdings" pitchFamily="2" charset="2"/>
              </a:rPr>
              <a:t>    the new shelf that we assigning in it</a:t>
            </a:r>
          </a:p>
          <a:p>
            <a:r>
              <a:rPr lang="en-IN" dirty="0">
                <a:sym typeface="Wingdings" pitchFamily="2" charset="2"/>
              </a:rPr>
              <a:t>    as per the name convention of the shop.</a:t>
            </a:r>
          </a:p>
          <a:p>
            <a:pPr>
              <a:buFont typeface="Wingdings" pitchFamily="2" charset="2"/>
              <a:buChar char="à"/>
            </a:pPr>
            <a:r>
              <a:rPr lang="en-IN" dirty="0">
                <a:sym typeface="Wingdings" pitchFamily="2" charset="2"/>
              </a:rPr>
              <a:t>After that , when we click submit ,</a:t>
            </a:r>
          </a:p>
          <a:p>
            <a:r>
              <a:rPr lang="en-IN" dirty="0">
                <a:sym typeface="Wingdings" pitchFamily="2" charset="2"/>
              </a:rPr>
              <a:t>    a new shelf in updated into the shelves</a:t>
            </a:r>
            <a:endParaRPr lang="en-US" dirty="0"/>
          </a:p>
        </p:txBody>
      </p:sp>
    </p:spTree>
    <p:extLst>
      <p:ext uri="{BB962C8B-B14F-4D97-AF65-F5344CB8AC3E}">
        <p14:creationId xmlns:p14="http://schemas.microsoft.com/office/powerpoint/2010/main" val="1720049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AAC61-AA27-10FE-0FCD-D49253CDF724}"/>
              </a:ext>
            </a:extLst>
          </p:cNvPr>
          <p:cNvSpPr>
            <a:spLocks noGrp="1"/>
          </p:cNvSpPr>
          <p:nvPr>
            <p:ph idx="1"/>
          </p:nvPr>
        </p:nvSpPr>
        <p:spPr>
          <a:xfrm>
            <a:off x="135802" y="506995"/>
            <a:ext cx="8325227" cy="5959680"/>
          </a:xfrm>
        </p:spPr>
        <p:txBody>
          <a:bodyPr>
            <a:normAutofit/>
          </a:bodyPr>
          <a:lstStyle/>
          <a:p>
            <a:pPr marL="0" indent="0">
              <a:buNone/>
            </a:pPr>
            <a:r>
              <a:rPr lang="en-IN" sz="1800" dirty="0"/>
              <a:t>6. Generate a Report :</a:t>
            </a:r>
          </a:p>
          <a:p>
            <a:pPr marL="0" indent="0">
              <a:buNone/>
            </a:pPr>
            <a:r>
              <a:rPr lang="en-IN" sz="1800" dirty="0"/>
              <a:t>	</a:t>
            </a:r>
            <a:r>
              <a:rPr lang="en-IN" sz="1800" dirty="0">
                <a:sym typeface="Wingdings" pitchFamily="2" charset="2"/>
              </a:rPr>
              <a:t> When a click on generate report then the shop sales of the corresponding shop will be given as shown in the below figure.</a:t>
            </a:r>
            <a:r>
              <a:rPr lang="en-IN" sz="1800" dirty="0"/>
              <a:t> </a:t>
            </a:r>
            <a:endParaRPr lang="en-US" sz="18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3074" name="Picture 2" descr="C:\Users\91733\Desktop\Screenshot (234).png"/>
          <p:cNvPicPr>
            <a:picLocks noChangeAspect="1" noChangeArrowheads="1"/>
          </p:cNvPicPr>
          <p:nvPr/>
        </p:nvPicPr>
        <p:blipFill>
          <a:blip r:embed="rId2" cstate="print"/>
          <a:srcRect/>
          <a:stretch>
            <a:fillRect/>
          </a:stretch>
        </p:blipFill>
        <p:spPr bwMode="auto">
          <a:xfrm>
            <a:off x="561315" y="1679338"/>
            <a:ext cx="7988457" cy="4436278"/>
          </a:xfrm>
          <a:prstGeom prst="rect">
            <a:avLst/>
          </a:prstGeom>
          <a:noFill/>
        </p:spPr>
      </p:pic>
    </p:spTree>
    <p:extLst>
      <p:ext uri="{BB962C8B-B14F-4D97-AF65-F5344CB8AC3E}">
        <p14:creationId xmlns:p14="http://schemas.microsoft.com/office/powerpoint/2010/main" val="1720049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AAC61-AA27-10FE-0FCD-D49253CDF724}"/>
              </a:ext>
            </a:extLst>
          </p:cNvPr>
          <p:cNvSpPr>
            <a:spLocks noGrp="1"/>
          </p:cNvSpPr>
          <p:nvPr>
            <p:ph idx="1"/>
          </p:nvPr>
        </p:nvSpPr>
        <p:spPr>
          <a:xfrm>
            <a:off x="360731" y="208230"/>
            <a:ext cx="7946390" cy="5689283"/>
          </a:xfrm>
        </p:spPr>
        <p:txBody>
          <a:bodyPr>
            <a:normAutofit/>
          </a:bodyPr>
          <a:lstStyle/>
          <a:p>
            <a:pPr marL="0" indent="0">
              <a:buNone/>
            </a:pPr>
            <a:r>
              <a:rPr lang="en-IN" sz="1800" dirty="0"/>
              <a:t>7. Change the Login Password :</a:t>
            </a:r>
          </a:p>
          <a:p>
            <a:pPr marL="0" indent="0">
              <a:buNone/>
            </a:pPr>
            <a:r>
              <a:rPr lang="en-IN" sz="1800" dirty="0"/>
              <a:t> 	</a:t>
            </a:r>
            <a:r>
              <a:rPr lang="en-IN" sz="1800" dirty="0">
                <a:sym typeface="Wingdings" pitchFamily="2" charset="2"/>
              </a:rPr>
              <a:t> Whenever an employee(same for the manager) tries to 	    change the password.</a:t>
            </a:r>
          </a:p>
          <a:p>
            <a:pPr marL="0" indent="0">
              <a:buNone/>
            </a:pPr>
            <a:r>
              <a:rPr lang="en-IN" sz="1800" dirty="0">
                <a:sym typeface="Wingdings" pitchFamily="2" charset="2"/>
              </a:rPr>
              <a:t>	 Then they are supposed to give their login credentials and 	     new password</a:t>
            </a:r>
            <a:endParaRPr lang="en-US" sz="1800" dirty="0"/>
          </a:p>
        </p:txBody>
      </p:sp>
      <p:pic>
        <p:nvPicPr>
          <p:cNvPr id="4098" name="Picture 2" descr="C:\Users\91733\Desktop\Screenshot (235).png"/>
          <p:cNvPicPr>
            <a:picLocks noChangeAspect="1" noChangeArrowheads="1"/>
          </p:cNvPicPr>
          <p:nvPr/>
        </p:nvPicPr>
        <p:blipFill>
          <a:blip r:embed="rId2" cstate="print"/>
          <a:srcRect/>
          <a:stretch>
            <a:fillRect/>
          </a:stretch>
        </p:blipFill>
        <p:spPr bwMode="auto">
          <a:xfrm>
            <a:off x="4110272" y="1546901"/>
            <a:ext cx="3256529" cy="2286948"/>
          </a:xfrm>
          <a:prstGeom prst="rect">
            <a:avLst/>
          </a:prstGeom>
          <a:noFill/>
        </p:spPr>
      </p:pic>
      <p:sp>
        <p:nvSpPr>
          <p:cNvPr id="4" name="TextBox 3"/>
          <p:cNvSpPr txBox="1"/>
          <p:nvPr/>
        </p:nvSpPr>
        <p:spPr>
          <a:xfrm>
            <a:off x="190121" y="3548959"/>
            <a:ext cx="6933308" cy="1015663"/>
          </a:xfrm>
          <a:prstGeom prst="rect">
            <a:avLst/>
          </a:prstGeom>
          <a:noFill/>
        </p:spPr>
        <p:txBody>
          <a:bodyPr wrap="none" rtlCol="0">
            <a:spAutoFit/>
          </a:bodyPr>
          <a:lstStyle/>
          <a:p>
            <a:r>
              <a:rPr lang="en-IN" dirty="0"/>
              <a:t> </a:t>
            </a:r>
            <a:r>
              <a:rPr lang="en-IN" sz="2400" dirty="0"/>
              <a:t>MANAGER :</a:t>
            </a:r>
            <a:r>
              <a:rPr lang="en-IN" dirty="0"/>
              <a:t> </a:t>
            </a:r>
          </a:p>
          <a:p>
            <a:r>
              <a:rPr lang="en-IN" dirty="0"/>
              <a:t>	</a:t>
            </a:r>
            <a:r>
              <a:rPr lang="en-IN" dirty="0">
                <a:sym typeface="Wingdings" pitchFamily="2" charset="2"/>
              </a:rPr>
              <a:t> When the login credentials match with the manager, </a:t>
            </a:r>
          </a:p>
          <a:p>
            <a:r>
              <a:rPr lang="en-IN" dirty="0">
                <a:sym typeface="Wingdings" pitchFamily="2" charset="2"/>
              </a:rPr>
              <a:t>		then the interface of the manager will be opened.</a:t>
            </a:r>
            <a:endParaRPr lang="en-US" dirty="0"/>
          </a:p>
        </p:txBody>
      </p:sp>
      <p:pic>
        <p:nvPicPr>
          <p:cNvPr id="4099" name="Picture 3" descr="C:\Users\91733\Desktop\Screenshot (236).png"/>
          <p:cNvPicPr>
            <a:picLocks noChangeAspect="1" noChangeArrowheads="1"/>
          </p:cNvPicPr>
          <p:nvPr/>
        </p:nvPicPr>
        <p:blipFill>
          <a:blip r:embed="rId3" cstate="print"/>
          <a:srcRect/>
          <a:stretch>
            <a:fillRect/>
          </a:stretch>
        </p:blipFill>
        <p:spPr bwMode="auto">
          <a:xfrm>
            <a:off x="1575303" y="4597357"/>
            <a:ext cx="3186820" cy="2260643"/>
          </a:xfrm>
          <a:prstGeom prst="rect">
            <a:avLst/>
          </a:prstGeom>
          <a:noFill/>
        </p:spPr>
      </p:pic>
    </p:spTree>
    <p:extLst>
      <p:ext uri="{BB962C8B-B14F-4D97-AF65-F5344CB8AC3E}">
        <p14:creationId xmlns:p14="http://schemas.microsoft.com/office/powerpoint/2010/main" val="172004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91733\Desktop\Screenshot (237).png"/>
          <p:cNvPicPr>
            <a:picLocks noChangeAspect="1" noChangeArrowheads="1"/>
          </p:cNvPicPr>
          <p:nvPr/>
        </p:nvPicPr>
        <p:blipFill>
          <a:blip r:embed="rId2" cstate="print"/>
          <a:srcRect/>
          <a:stretch>
            <a:fillRect/>
          </a:stretch>
        </p:blipFill>
        <p:spPr bwMode="auto">
          <a:xfrm>
            <a:off x="1095469" y="262927"/>
            <a:ext cx="6585444" cy="4707425"/>
          </a:xfrm>
          <a:prstGeom prst="rect">
            <a:avLst/>
          </a:prstGeom>
          <a:noFill/>
        </p:spPr>
      </p:pic>
      <p:sp>
        <p:nvSpPr>
          <p:cNvPr id="3" name="TextBox 2"/>
          <p:cNvSpPr txBox="1"/>
          <p:nvPr/>
        </p:nvSpPr>
        <p:spPr>
          <a:xfrm>
            <a:off x="434567" y="5260062"/>
            <a:ext cx="8600791" cy="646331"/>
          </a:xfrm>
          <a:prstGeom prst="rect">
            <a:avLst/>
          </a:prstGeom>
          <a:noFill/>
        </p:spPr>
        <p:txBody>
          <a:bodyPr wrap="square" rtlCol="0">
            <a:spAutoFit/>
          </a:bodyPr>
          <a:lstStyle/>
          <a:p>
            <a:r>
              <a:rPr lang="en-IN" dirty="0"/>
              <a:t>The interface of the manager contains all the operation , a manager can </a:t>
            </a:r>
          </a:p>
          <a:p>
            <a:r>
              <a:rPr lang="en-IN" dirty="0"/>
              <a:t>do in the system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083779-CC0B-72C3-FCC0-9B3114B3B025}"/>
              </a:ext>
            </a:extLst>
          </p:cNvPr>
          <p:cNvSpPr txBox="1"/>
          <p:nvPr/>
        </p:nvSpPr>
        <p:spPr>
          <a:xfrm>
            <a:off x="137160" y="447040"/>
            <a:ext cx="8503920" cy="5632311"/>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REQUIREMENT ANALYSIS:-</a:t>
            </a:r>
          </a:p>
          <a:p>
            <a:endParaRPr lang="en-US" sz="2400" dirty="0">
              <a:latin typeface="Times New Roman" panose="02020603050405020304" pitchFamily="18" charset="0"/>
              <a:cs typeface="Times New Roman" panose="02020603050405020304" pitchFamily="18" charset="0"/>
            </a:endParaRPr>
          </a:p>
          <a:p>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We can use a Pharmacy management system for saving time,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manipulating,and</a:t>
            </a:r>
            <a:r>
              <a:rPr lang="en-IN" sz="1800" dirty="0">
                <a:effectLst/>
                <a:latin typeface="Calibri" panose="020F0502020204030204" pitchFamily="34" charset="0"/>
                <a:ea typeface="Calibri" panose="020F0502020204030204" pitchFamily="34" charset="0"/>
                <a:cs typeface="Times New Roman" panose="02020603050405020304" pitchFamily="18" charset="0"/>
              </a:rPr>
              <a:t> working on data of Pharmacy medical products. This helps to minimize time consumption, manpower, and paperwork while working on pharmacy products. PMS also helps to store data in a secure way and for easy billing.</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PMS is built in order to replace manual based system to computerize. Pharmacists use computerized systems only for billing but this PMS is also useful for pharmacists to know where the drug is kept and about its stock. For pharmacists, it is difficult to remember the arrangement of drugs on the shelf and they do not have any efficient method for arranging medicine on the shelf with a manual-based system. This PMS provides an easy way to find a drug on the shelf just by entering drug details. Also provides security and easy manipulation of pharmacy databases.</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749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085" y="543208"/>
            <a:ext cx="8874545" cy="923330"/>
          </a:xfrm>
          <a:prstGeom prst="rect">
            <a:avLst/>
          </a:prstGeom>
          <a:noFill/>
        </p:spPr>
        <p:txBody>
          <a:bodyPr wrap="none" rtlCol="0">
            <a:spAutoFit/>
          </a:bodyPr>
          <a:lstStyle/>
          <a:p>
            <a:pPr marL="342900" indent="-342900">
              <a:buAutoNum type="arabicPeriod"/>
            </a:pPr>
            <a:r>
              <a:rPr lang="en-IN" dirty="0"/>
              <a:t>Notification : </a:t>
            </a:r>
          </a:p>
          <a:p>
            <a:pPr marL="342900" indent="-342900"/>
            <a:r>
              <a:rPr lang="en-IN" dirty="0"/>
              <a:t>      </a:t>
            </a:r>
            <a:r>
              <a:rPr lang="en-IN" dirty="0">
                <a:sym typeface="Wingdings" pitchFamily="2" charset="2"/>
              </a:rPr>
              <a:t> This will give a complete information about the notifications, like what is </a:t>
            </a:r>
          </a:p>
          <a:p>
            <a:pPr marL="342900" indent="-342900"/>
            <a:r>
              <a:rPr lang="en-IN" dirty="0">
                <a:sym typeface="Wingdings" pitchFamily="2" charset="2"/>
              </a:rPr>
              <a:t>		    the notification , what does it notify  </a:t>
            </a:r>
            <a:endParaRPr lang="en-US" dirty="0"/>
          </a:p>
        </p:txBody>
      </p:sp>
      <p:pic>
        <p:nvPicPr>
          <p:cNvPr id="6146" name="Picture 2" descr="C:\Users\91733\Desktop\Screenshot (238).png"/>
          <p:cNvPicPr>
            <a:picLocks noChangeAspect="1" noChangeArrowheads="1"/>
          </p:cNvPicPr>
          <p:nvPr/>
        </p:nvPicPr>
        <p:blipFill>
          <a:blip r:embed="rId2" cstate="print"/>
          <a:srcRect/>
          <a:stretch>
            <a:fillRect/>
          </a:stretch>
        </p:blipFill>
        <p:spPr bwMode="auto">
          <a:xfrm>
            <a:off x="2209045" y="1475714"/>
            <a:ext cx="4531810" cy="494630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604" y="561315"/>
            <a:ext cx="8207696" cy="646331"/>
          </a:xfrm>
          <a:prstGeom prst="rect">
            <a:avLst/>
          </a:prstGeom>
          <a:noFill/>
        </p:spPr>
        <p:txBody>
          <a:bodyPr wrap="none" rtlCol="0">
            <a:spAutoFit/>
          </a:bodyPr>
          <a:lstStyle/>
          <a:p>
            <a:r>
              <a:rPr lang="en-IN" dirty="0"/>
              <a:t>2. Medicine : </a:t>
            </a:r>
          </a:p>
          <a:p>
            <a:r>
              <a:rPr lang="en-IN" dirty="0"/>
              <a:t>	</a:t>
            </a:r>
            <a:r>
              <a:rPr lang="en-IN" dirty="0">
                <a:sym typeface="Wingdings" pitchFamily="2" charset="2"/>
              </a:rPr>
              <a:t> Through this ,the manager can access the data of the medicines.</a:t>
            </a:r>
            <a:endParaRPr lang="en-US" dirty="0"/>
          </a:p>
        </p:txBody>
      </p:sp>
      <p:pic>
        <p:nvPicPr>
          <p:cNvPr id="7170" name="Picture 2" descr="C:\Users\91733\Desktop\Screenshot (246).png"/>
          <p:cNvPicPr>
            <a:picLocks noChangeAspect="1" noChangeArrowheads="1"/>
          </p:cNvPicPr>
          <p:nvPr/>
        </p:nvPicPr>
        <p:blipFill>
          <a:blip r:embed="rId2" cstate="print"/>
          <a:srcRect/>
          <a:stretch>
            <a:fillRect/>
          </a:stretch>
        </p:blipFill>
        <p:spPr bwMode="auto">
          <a:xfrm>
            <a:off x="3150606" y="1174546"/>
            <a:ext cx="2073244" cy="2134673"/>
          </a:xfrm>
          <a:prstGeom prst="rect">
            <a:avLst/>
          </a:prstGeom>
          <a:noFill/>
        </p:spPr>
      </p:pic>
      <p:sp>
        <p:nvSpPr>
          <p:cNvPr id="4" name="TextBox 3"/>
          <p:cNvSpPr txBox="1"/>
          <p:nvPr/>
        </p:nvSpPr>
        <p:spPr>
          <a:xfrm>
            <a:off x="497941" y="3449370"/>
            <a:ext cx="7704353" cy="646331"/>
          </a:xfrm>
          <a:prstGeom prst="rect">
            <a:avLst/>
          </a:prstGeom>
          <a:noFill/>
        </p:spPr>
        <p:txBody>
          <a:bodyPr wrap="none" rtlCol="0">
            <a:spAutoFit/>
          </a:bodyPr>
          <a:lstStyle/>
          <a:p>
            <a:r>
              <a:rPr lang="en-IN" dirty="0" err="1"/>
              <a:t>i</a:t>
            </a:r>
            <a:r>
              <a:rPr lang="en-IN" dirty="0"/>
              <a:t> . Add medicine : Used to  add a new medicine into the system by </a:t>
            </a:r>
          </a:p>
          <a:p>
            <a:r>
              <a:rPr lang="en-IN" dirty="0"/>
              <a:t>				   giving the required details of the medicine. </a:t>
            </a:r>
            <a:endParaRPr lang="en-US" dirty="0"/>
          </a:p>
        </p:txBody>
      </p:sp>
      <p:sp>
        <p:nvSpPr>
          <p:cNvPr id="5" name="TextBox 4"/>
          <p:cNvSpPr txBox="1"/>
          <p:nvPr/>
        </p:nvSpPr>
        <p:spPr>
          <a:xfrm>
            <a:off x="561315" y="4227968"/>
            <a:ext cx="7765267" cy="1200329"/>
          </a:xfrm>
          <a:prstGeom prst="rect">
            <a:avLst/>
          </a:prstGeom>
          <a:noFill/>
        </p:spPr>
        <p:txBody>
          <a:bodyPr wrap="none" rtlCol="0">
            <a:spAutoFit/>
          </a:bodyPr>
          <a:lstStyle/>
          <a:p>
            <a:r>
              <a:rPr lang="en-IN" dirty="0"/>
              <a:t>ii. Manipulate Medicine : Used to change the data of the medicine.</a:t>
            </a:r>
          </a:p>
          <a:p>
            <a:r>
              <a:rPr lang="en-IN" dirty="0"/>
              <a:t>		</a:t>
            </a:r>
            <a:r>
              <a:rPr lang="en-IN" dirty="0">
                <a:sym typeface="Wingdings" pitchFamily="2" charset="2"/>
              </a:rPr>
              <a:t> This includes Banning a medicine.</a:t>
            </a:r>
          </a:p>
          <a:p>
            <a:r>
              <a:rPr lang="en-IN" dirty="0">
                <a:sym typeface="Wingdings" pitchFamily="2" charset="2"/>
              </a:rPr>
              <a:t>		 For Expiry date of the medicine.</a:t>
            </a:r>
          </a:p>
          <a:p>
            <a:r>
              <a:rPr lang="en-IN" dirty="0">
                <a:sym typeface="Wingdings" pitchFamily="2" charset="2"/>
              </a:rPr>
              <a:t>		 Update the details of the medicine.</a:t>
            </a:r>
            <a:r>
              <a:rPr lang="en-IN" dirty="0"/>
              <a:t>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91733\Desktop\Screenshot (249).png"/>
          <p:cNvPicPr>
            <a:picLocks noChangeAspect="1" noChangeArrowheads="1"/>
          </p:cNvPicPr>
          <p:nvPr/>
        </p:nvPicPr>
        <p:blipFill>
          <a:blip r:embed="rId2" cstate="print"/>
          <a:srcRect/>
          <a:stretch>
            <a:fillRect/>
          </a:stretch>
        </p:blipFill>
        <p:spPr bwMode="auto">
          <a:xfrm>
            <a:off x="120555" y="203656"/>
            <a:ext cx="3797300" cy="4591050"/>
          </a:xfrm>
          <a:prstGeom prst="rect">
            <a:avLst/>
          </a:prstGeom>
          <a:noFill/>
        </p:spPr>
      </p:pic>
      <p:pic>
        <p:nvPicPr>
          <p:cNvPr id="8195" name="Picture 3" descr="C:\Users\91733\Desktop\Screenshot (248).png"/>
          <p:cNvPicPr>
            <a:picLocks noChangeAspect="1" noChangeArrowheads="1"/>
          </p:cNvPicPr>
          <p:nvPr/>
        </p:nvPicPr>
        <p:blipFill>
          <a:blip r:embed="rId3" cstate="print"/>
          <a:srcRect/>
          <a:stretch>
            <a:fillRect/>
          </a:stretch>
        </p:blipFill>
        <p:spPr bwMode="auto">
          <a:xfrm>
            <a:off x="4375268" y="216011"/>
            <a:ext cx="4322487" cy="3758461"/>
          </a:xfrm>
          <a:prstGeom prst="rect">
            <a:avLst/>
          </a:prstGeom>
          <a:noFill/>
        </p:spPr>
      </p:pic>
      <p:pic>
        <p:nvPicPr>
          <p:cNvPr id="8196" name="Picture 4" descr="C:\Users\91733\Desktop\Screenshot (250).png"/>
          <p:cNvPicPr>
            <a:picLocks noChangeAspect="1" noChangeArrowheads="1"/>
          </p:cNvPicPr>
          <p:nvPr/>
        </p:nvPicPr>
        <p:blipFill>
          <a:blip r:embed="rId4" cstate="print"/>
          <a:srcRect/>
          <a:stretch>
            <a:fillRect/>
          </a:stretch>
        </p:blipFill>
        <p:spPr bwMode="auto">
          <a:xfrm>
            <a:off x="190500" y="4934815"/>
            <a:ext cx="8953500" cy="1771650"/>
          </a:xfrm>
          <a:prstGeom prst="rect">
            <a:avLst/>
          </a:prstGeom>
          <a:noFill/>
        </p:spPr>
      </p:pic>
      <p:sp>
        <p:nvSpPr>
          <p:cNvPr id="5" name="TextBox 4"/>
          <p:cNvSpPr txBox="1"/>
          <p:nvPr/>
        </p:nvSpPr>
        <p:spPr>
          <a:xfrm>
            <a:off x="4074059" y="4119326"/>
            <a:ext cx="4828566" cy="646331"/>
          </a:xfrm>
          <a:prstGeom prst="rect">
            <a:avLst/>
          </a:prstGeom>
          <a:noFill/>
        </p:spPr>
        <p:txBody>
          <a:bodyPr wrap="none" rtlCol="0">
            <a:spAutoFit/>
          </a:bodyPr>
          <a:lstStyle/>
          <a:p>
            <a:pPr>
              <a:buFont typeface="Wingdings" pitchFamily="2" charset="2"/>
              <a:buChar char="à"/>
            </a:pPr>
            <a:r>
              <a:rPr lang="en-IN" dirty="0"/>
              <a:t>We can see the BAN or Expiry button in </a:t>
            </a:r>
          </a:p>
          <a:p>
            <a:r>
              <a:rPr lang="en-IN" dirty="0"/>
              <a:t>    the table below for manipulation.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72" y="597529"/>
            <a:ext cx="9025228" cy="646331"/>
          </a:xfrm>
          <a:prstGeom prst="rect">
            <a:avLst/>
          </a:prstGeom>
          <a:noFill/>
        </p:spPr>
        <p:txBody>
          <a:bodyPr wrap="none" rtlCol="0">
            <a:spAutoFit/>
          </a:bodyPr>
          <a:lstStyle/>
          <a:p>
            <a:r>
              <a:rPr lang="en-IN" dirty="0"/>
              <a:t>Upon the entry of the complete medicine ID as input will show an extra option, </a:t>
            </a:r>
          </a:p>
          <a:p>
            <a:r>
              <a:rPr lang="en-IN" dirty="0"/>
              <a:t>update will be shown here.</a:t>
            </a:r>
            <a:endParaRPr lang="en-US" dirty="0"/>
          </a:p>
        </p:txBody>
      </p:sp>
      <p:pic>
        <p:nvPicPr>
          <p:cNvPr id="9218" name="Picture 2" descr="C:\Users\91733\Desktop\Screenshot (251).png"/>
          <p:cNvPicPr>
            <a:picLocks noChangeAspect="1" noChangeArrowheads="1"/>
          </p:cNvPicPr>
          <p:nvPr/>
        </p:nvPicPr>
        <p:blipFill>
          <a:blip r:embed="rId2" cstate="print"/>
          <a:srcRect/>
          <a:stretch>
            <a:fillRect/>
          </a:stretch>
        </p:blipFill>
        <p:spPr bwMode="auto">
          <a:xfrm>
            <a:off x="170350" y="1213967"/>
            <a:ext cx="8820150" cy="1663700"/>
          </a:xfrm>
          <a:prstGeom prst="rect">
            <a:avLst/>
          </a:prstGeom>
          <a:noFill/>
        </p:spPr>
      </p:pic>
      <p:pic>
        <p:nvPicPr>
          <p:cNvPr id="9219" name="Picture 3" descr="C:\Users\91733\Desktop\Screenshot (252).png"/>
          <p:cNvPicPr>
            <a:picLocks noChangeAspect="1" noChangeArrowheads="1"/>
          </p:cNvPicPr>
          <p:nvPr/>
        </p:nvPicPr>
        <p:blipFill>
          <a:blip r:embed="rId3" cstate="print"/>
          <a:srcRect/>
          <a:stretch>
            <a:fillRect/>
          </a:stretch>
        </p:blipFill>
        <p:spPr bwMode="auto">
          <a:xfrm>
            <a:off x="172525" y="2869949"/>
            <a:ext cx="3077669" cy="3894904"/>
          </a:xfrm>
          <a:prstGeom prst="rect">
            <a:avLst/>
          </a:prstGeom>
          <a:noFill/>
        </p:spPr>
      </p:pic>
      <p:sp>
        <p:nvSpPr>
          <p:cNvPr id="5" name="TextBox 4"/>
          <p:cNvSpPr txBox="1"/>
          <p:nvPr/>
        </p:nvSpPr>
        <p:spPr>
          <a:xfrm>
            <a:off x="3367889" y="3739080"/>
            <a:ext cx="5776111" cy="923330"/>
          </a:xfrm>
          <a:prstGeom prst="rect">
            <a:avLst/>
          </a:prstGeom>
          <a:noFill/>
        </p:spPr>
        <p:txBody>
          <a:bodyPr wrap="square" rtlCol="0">
            <a:spAutoFit/>
          </a:bodyPr>
          <a:lstStyle/>
          <a:p>
            <a:r>
              <a:rPr lang="en-IN" dirty="0"/>
              <a:t>On Clicking the update option,</a:t>
            </a:r>
          </a:p>
          <a:p>
            <a:r>
              <a:rPr lang="en-IN" dirty="0"/>
              <a:t>An interface will be opened where you can </a:t>
            </a:r>
          </a:p>
          <a:p>
            <a:r>
              <a:rPr lang="en-IN" dirty="0"/>
              <a:t>update the data of the medicine.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871" y="669956"/>
            <a:ext cx="8733481" cy="923330"/>
          </a:xfrm>
          <a:prstGeom prst="rect">
            <a:avLst/>
          </a:prstGeom>
          <a:noFill/>
        </p:spPr>
        <p:txBody>
          <a:bodyPr wrap="none" rtlCol="0">
            <a:spAutoFit/>
          </a:bodyPr>
          <a:lstStyle/>
          <a:p>
            <a:r>
              <a:rPr lang="en-IN" dirty="0"/>
              <a:t>3. Generate Report :</a:t>
            </a:r>
          </a:p>
          <a:p>
            <a:r>
              <a:rPr lang="en-IN" dirty="0"/>
              <a:t>	</a:t>
            </a:r>
            <a:r>
              <a:rPr lang="en-IN" dirty="0">
                <a:sym typeface="Wingdings" pitchFamily="2" charset="2"/>
              </a:rPr>
              <a:t> In this the manager can see the complete data of the medicines with</a:t>
            </a:r>
          </a:p>
          <a:p>
            <a:r>
              <a:rPr lang="en-IN" dirty="0">
                <a:sym typeface="Wingdings" pitchFamily="2" charset="2"/>
              </a:rPr>
              <a:t>	     the following details.</a:t>
            </a:r>
            <a:endParaRPr lang="en-US" dirty="0"/>
          </a:p>
        </p:txBody>
      </p:sp>
      <p:pic>
        <p:nvPicPr>
          <p:cNvPr id="10242" name="Picture 2" descr="C:\Users\91733\Desktop\Screenshot (253).png"/>
          <p:cNvPicPr>
            <a:picLocks noChangeAspect="1" noChangeArrowheads="1"/>
          </p:cNvPicPr>
          <p:nvPr/>
        </p:nvPicPr>
        <p:blipFill>
          <a:blip r:embed="rId2" cstate="print"/>
          <a:srcRect/>
          <a:stretch>
            <a:fillRect/>
          </a:stretch>
        </p:blipFill>
        <p:spPr bwMode="auto">
          <a:xfrm>
            <a:off x="126748" y="1573371"/>
            <a:ext cx="8850187" cy="1686545"/>
          </a:xfrm>
          <a:prstGeom prst="rect">
            <a:avLst/>
          </a:prstGeom>
          <a:noFill/>
        </p:spPr>
      </p:pic>
      <p:sp>
        <p:nvSpPr>
          <p:cNvPr id="4" name="TextBox 3"/>
          <p:cNvSpPr txBox="1"/>
          <p:nvPr/>
        </p:nvSpPr>
        <p:spPr>
          <a:xfrm>
            <a:off x="434566" y="3675707"/>
            <a:ext cx="8109912" cy="1754326"/>
          </a:xfrm>
          <a:prstGeom prst="rect">
            <a:avLst/>
          </a:prstGeom>
          <a:noFill/>
        </p:spPr>
        <p:txBody>
          <a:bodyPr wrap="none" rtlCol="0">
            <a:spAutoFit/>
          </a:bodyPr>
          <a:lstStyle/>
          <a:p>
            <a:r>
              <a:rPr lang="en-IN" dirty="0"/>
              <a:t>4. Shop management : </a:t>
            </a:r>
          </a:p>
          <a:p>
            <a:r>
              <a:rPr lang="en-IN" dirty="0"/>
              <a:t>	</a:t>
            </a:r>
            <a:r>
              <a:rPr lang="en-IN" dirty="0">
                <a:sym typeface="Wingdings" pitchFamily="2" charset="2"/>
              </a:rPr>
              <a:t> Through this , the manager will be able to manage the stock of </a:t>
            </a:r>
          </a:p>
          <a:p>
            <a:r>
              <a:rPr lang="en-IN" dirty="0">
                <a:sym typeface="Wingdings" pitchFamily="2" charset="2"/>
              </a:rPr>
              <a:t>	     medicines in the shops</a:t>
            </a:r>
          </a:p>
          <a:p>
            <a:r>
              <a:rPr lang="en-IN" dirty="0">
                <a:sym typeface="Wingdings" pitchFamily="2" charset="2"/>
              </a:rPr>
              <a:t>	 Firstly we have to select the state of the shop.</a:t>
            </a:r>
          </a:p>
          <a:p>
            <a:r>
              <a:rPr lang="en-IN" dirty="0">
                <a:sym typeface="Wingdings" pitchFamily="2" charset="2"/>
              </a:rPr>
              <a:t>	 Then the system shows the information about the shops that are </a:t>
            </a:r>
          </a:p>
          <a:p>
            <a:r>
              <a:rPr lang="en-IN" dirty="0">
                <a:sym typeface="Wingdings" pitchFamily="2" charset="2"/>
              </a:rPr>
              <a:t>	     present in that particular state.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91733\Desktop\Screenshot (242).png"/>
          <p:cNvPicPr>
            <a:picLocks noChangeAspect="1" noChangeArrowheads="1"/>
          </p:cNvPicPr>
          <p:nvPr/>
        </p:nvPicPr>
        <p:blipFill>
          <a:blip r:embed="rId2" cstate="print"/>
          <a:srcRect/>
          <a:stretch>
            <a:fillRect/>
          </a:stretch>
        </p:blipFill>
        <p:spPr bwMode="auto">
          <a:xfrm>
            <a:off x="3123446" y="274904"/>
            <a:ext cx="6020554" cy="2550693"/>
          </a:xfrm>
          <a:prstGeom prst="rect">
            <a:avLst/>
          </a:prstGeom>
          <a:noFill/>
        </p:spPr>
      </p:pic>
      <p:pic>
        <p:nvPicPr>
          <p:cNvPr id="11267" name="Picture 3" descr="C:\Users\91733\Desktop\WhatsApp Image 2022-11-17 at 10.17.55 PM.jpeg"/>
          <p:cNvPicPr>
            <a:picLocks noChangeAspect="1" noChangeArrowheads="1"/>
          </p:cNvPicPr>
          <p:nvPr/>
        </p:nvPicPr>
        <p:blipFill>
          <a:blip r:embed="rId3" cstate="print"/>
          <a:srcRect/>
          <a:stretch>
            <a:fillRect/>
          </a:stretch>
        </p:blipFill>
        <p:spPr bwMode="auto">
          <a:xfrm>
            <a:off x="0" y="3318208"/>
            <a:ext cx="5721791" cy="2675044"/>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085" y="733331"/>
            <a:ext cx="8242962" cy="646331"/>
          </a:xfrm>
          <a:prstGeom prst="rect">
            <a:avLst/>
          </a:prstGeom>
          <a:noFill/>
        </p:spPr>
        <p:txBody>
          <a:bodyPr wrap="none" rtlCol="0">
            <a:spAutoFit/>
          </a:bodyPr>
          <a:lstStyle/>
          <a:p>
            <a:pPr>
              <a:buFont typeface="Wingdings" pitchFamily="2" charset="2"/>
              <a:buChar char="à"/>
            </a:pPr>
            <a:r>
              <a:rPr lang="en-IN" dirty="0">
                <a:sym typeface="Wingdings" pitchFamily="2" charset="2"/>
              </a:rPr>
              <a:t>“Select” option :</a:t>
            </a:r>
            <a:endParaRPr lang="en-US" dirty="0">
              <a:sym typeface="Wingdings" pitchFamily="2" charset="2"/>
            </a:endParaRPr>
          </a:p>
          <a:p>
            <a:r>
              <a:rPr lang="en-IN" dirty="0">
                <a:sym typeface="Wingdings" pitchFamily="2" charset="2"/>
              </a:rPr>
              <a:t>	it is for the updating the medicine quantity for a particular medicine.</a:t>
            </a:r>
          </a:p>
        </p:txBody>
      </p:sp>
      <p:pic>
        <p:nvPicPr>
          <p:cNvPr id="12291" name="Picture 3" descr="C:\Users\91733\Desktop\WhatsApp Image 2022-11-17 at 10.17.55 PM (1).jpeg"/>
          <p:cNvPicPr>
            <a:picLocks noChangeAspect="1" noChangeArrowheads="1"/>
          </p:cNvPicPr>
          <p:nvPr/>
        </p:nvPicPr>
        <p:blipFill>
          <a:blip r:embed="rId2" cstate="print"/>
          <a:srcRect/>
          <a:stretch>
            <a:fillRect/>
          </a:stretch>
        </p:blipFill>
        <p:spPr bwMode="auto">
          <a:xfrm>
            <a:off x="1850396" y="1473121"/>
            <a:ext cx="4152051" cy="2268399"/>
          </a:xfrm>
          <a:prstGeom prst="rect">
            <a:avLst/>
          </a:prstGeom>
          <a:noFill/>
        </p:spPr>
      </p:pic>
      <p:pic>
        <p:nvPicPr>
          <p:cNvPr id="12292" name="Picture 4" descr="C:\Users\91733\Desktop\WhatsApp Image 2022-11-17 at 10.17.55 PM (2).jpeg"/>
          <p:cNvPicPr>
            <a:picLocks noChangeAspect="1" noChangeArrowheads="1"/>
          </p:cNvPicPr>
          <p:nvPr/>
        </p:nvPicPr>
        <p:blipFill>
          <a:blip r:embed="rId3" cstate="print"/>
          <a:srcRect/>
          <a:stretch>
            <a:fillRect/>
          </a:stretch>
        </p:blipFill>
        <p:spPr bwMode="auto">
          <a:xfrm>
            <a:off x="2326206" y="4377053"/>
            <a:ext cx="4800600" cy="2292350"/>
          </a:xfrm>
          <a:prstGeom prst="rect">
            <a:avLst/>
          </a:prstGeom>
          <a:noFill/>
        </p:spPr>
      </p:pic>
      <p:sp>
        <p:nvSpPr>
          <p:cNvPr id="6" name="TextBox 5"/>
          <p:cNvSpPr txBox="1"/>
          <p:nvPr/>
        </p:nvSpPr>
        <p:spPr>
          <a:xfrm>
            <a:off x="479833" y="3883937"/>
            <a:ext cx="8515473" cy="646331"/>
          </a:xfrm>
          <a:prstGeom prst="rect">
            <a:avLst/>
          </a:prstGeom>
          <a:noFill/>
        </p:spPr>
        <p:txBody>
          <a:bodyPr wrap="none" rtlCol="0">
            <a:spAutoFit/>
          </a:bodyPr>
          <a:lstStyle/>
          <a:p>
            <a:pPr>
              <a:buFont typeface="Wingdings" pitchFamily="2" charset="2"/>
              <a:buChar char="à"/>
            </a:pPr>
            <a:r>
              <a:rPr lang="en-IN" dirty="0"/>
              <a:t>Enter the amount of the medicine that to be added, After Submit it gets</a:t>
            </a:r>
          </a:p>
          <a:p>
            <a:r>
              <a:rPr lang="en-IN" dirty="0"/>
              <a:t>    updated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604" y="697117"/>
            <a:ext cx="8055410" cy="923330"/>
          </a:xfrm>
          <a:prstGeom prst="rect">
            <a:avLst/>
          </a:prstGeom>
          <a:noFill/>
        </p:spPr>
        <p:txBody>
          <a:bodyPr wrap="none" rtlCol="0">
            <a:spAutoFit/>
          </a:bodyPr>
          <a:lstStyle/>
          <a:p>
            <a:pPr>
              <a:buFont typeface="Wingdings" pitchFamily="2" charset="2"/>
              <a:buChar char="à"/>
            </a:pPr>
            <a:r>
              <a:rPr lang="en-IN" dirty="0">
                <a:sym typeface="Wingdings" pitchFamily="2" charset="2"/>
              </a:rPr>
              <a:t>“Shop Reports” option :</a:t>
            </a:r>
          </a:p>
          <a:p>
            <a:pPr lvl="1"/>
            <a:r>
              <a:rPr lang="en-IN" dirty="0">
                <a:sym typeface="Wingdings" pitchFamily="2" charset="2"/>
              </a:rPr>
              <a:t>This gives the information of the medicines that are present in that </a:t>
            </a:r>
          </a:p>
          <a:p>
            <a:pPr lvl="1"/>
            <a:r>
              <a:rPr lang="en-IN" dirty="0">
                <a:sym typeface="Wingdings" pitchFamily="2" charset="2"/>
              </a:rPr>
              <a:t>particular shop as shown below.  </a:t>
            </a:r>
            <a:endParaRPr lang="en-US" dirty="0"/>
          </a:p>
        </p:txBody>
      </p:sp>
      <p:pic>
        <p:nvPicPr>
          <p:cNvPr id="13314" name="Picture 2" descr="C:\Users\91733\Desktop\WhatsApp Image 2022-11-17 at 10.17.55 PM (3).jpeg"/>
          <p:cNvPicPr>
            <a:picLocks noChangeAspect="1" noChangeArrowheads="1"/>
          </p:cNvPicPr>
          <p:nvPr/>
        </p:nvPicPr>
        <p:blipFill>
          <a:blip r:embed="rId2" cstate="print"/>
          <a:srcRect/>
          <a:stretch>
            <a:fillRect/>
          </a:stretch>
        </p:blipFill>
        <p:spPr bwMode="auto">
          <a:xfrm>
            <a:off x="478404" y="1739711"/>
            <a:ext cx="8122388" cy="4820604"/>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BAAC61-AA27-10FE-0FCD-D49253CDF724}"/>
              </a:ext>
            </a:extLst>
          </p:cNvPr>
          <p:cNvSpPr>
            <a:spLocks noGrp="1"/>
          </p:cNvSpPr>
          <p:nvPr>
            <p:ph idx="1"/>
          </p:nvPr>
        </p:nvSpPr>
        <p:spPr>
          <a:xfrm>
            <a:off x="598805" y="487680"/>
            <a:ext cx="7946390" cy="5689283"/>
          </a:xfrm>
        </p:spPr>
        <p:txBody>
          <a:bodyPr>
            <a:normAutofit/>
          </a:bodyPr>
          <a:lstStyle/>
          <a:p>
            <a:pPr marL="0" indent="0">
              <a:buNone/>
            </a:pPr>
            <a:r>
              <a:rPr lang="en-US" sz="2400" dirty="0"/>
              <a:t>CONCLUSION:-</a:t>
            </a:r>
          </a:p>
          <a:p>
            <a:pPr marL="0" indent="0">
              <a:buNone/>
            </a:pPr>
            <a:r>
              <a:rPr lang="en-IN" sz="1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PMS will solve the problem of the current system by minimizing time wastage and reduce resources which simply change manual based system to computerized system.</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It reduces paper work and man power.</a:t>
            </a:r>
          </a:p>
          <a:p>
            <a:pPr marL="0" indent="0">
              <a:buNone/>
            </a:pPr>
            <a:r>
              <a:rPr lang="en-IN" sz="1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latin typeface="Calibri" panose="020F0502020204030204" pitchFamily="34" charset="0"/>
                <a:ea typeface="Calibri" panose="020F0502020204030204" pitchFamily="34" charset="0"/>
                <a:cs typeface="Times New Roman" panose="02020603050405020304" pitchFamily="18" charset="0"/>
              </a:rPr>
              <a:t>Generally </a:t>
            </a:r>
            <a:r>
              <a:rPr lang="en-IN" sz="1800" dirty="0">
                <a:effectLst/>
                <a:latin typeface="Calibri" panose="020F0502020204030204" pitchFamily="34" charset="0"/>
                <a:ea typeface="Calibri" panose="020F0502020204030204" pitchFamily="34" charset="0"/>
                <a:cs typeface="Times New Roman" panose="02020603050405020304" pitchFamily="18" charset="0"/>
              </a:rPr>
              <a:t>Pharmacists use computerized systems only for billing but this PMS is also useful for pharmacists to know where the drug is kept and about its stock. For pharmacists, it is difficult to remember the arrangement of drugs on the shelf and they do not have any efficient method for arranging medicine on the shelf with a manual-based system. This PMS provides an easy way to find a drug on the shelf just by entering drug details. </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Also provides security and easy manipulation of pharmacy databases.</a:t>
            </a:r>
          </a:p>
          <a:p>
            <a:pPr marL="0" indent="0">
              <a:buNone/>
            </a:pPr>
            <a:r>
              <a:rPr lang="en-IN" sz="1800" dirty="0">
                <a:latin typeface="Calibri" panose="020F0502020204030204" pitchFamily="34" charset="0"/>
                <a:cs typeface="Times New Roman" panose="02020603050405020304" pitchFamily="18" charset="0"/>
                <a:sym typeface="Wingdings" panose="05000000000000000000" pitchFamily="2" charset="2"/>
              </a:rPr>
              <a:t>Customer can also search for his required medicine</a:t>
            </a:r>
          </a:p>
          <a:p>
            <a:pPr marL="0" indent="0">
              <a:buNone/>
            </a:pPr>
            <a:r>
              <a:rPr lang="en-IN" sz="1800" dirty="0">
                <a:latin typeface="Calibri" panose="020F0502020204030204" pitchFamily="34" charset="0"/>
                <a:cs typeface="Times New Roman" panose="02020603050405020304" pitchFamily="18" charset="0"/>
                <a:sym typeface="Wingdings" panose="05000000000000000000" pitchFamily="2" charset="2"/>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Managers can login and manipulate data such as updating, adding new pharmacy products, and deleting products. </a:t>
            </a:r>
            <a:endPar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marL="0" indent="0">
              <a:buNone/>
            </a:pPr>
            <a:r>
              <a:rPr lang="en-IN" sz="1800" dirty="0">
                <a:latin typeface="Calibri" panose="020F0502020204030204" pitchFamily="34" charset="0"/>
                <a:cs typeface="Times New Roman" panose="02020603050405020304" pitchFamily="18" charset="0"/>
                <a:sym typeface="Wingdings" panose="05000000000000000000" pitchFamily="2" charset="2"/>
              </a:rPr>
              <a:t>PMS can perform all the stated works properly and efficiently and thus useful for a pharmacist and for pharmacy manager.</a:t>
            </a: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72004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4B6927-3C60-8801-8720-23DB6CB83DB2}"/>
              </a:ext>
            </a:extLst>
          </p:cNvPr>
          <p:cNvSpPr>
            <a:spLocks noGrp="1"/>
          </p:cNvSpPr>
          <p:nvPr>
            <p:ph idx="1"/>
          </p:nvPr>
        </p:nvSpPr>
        <p:spPr>
          <a:xfrm>
            <a:off x="628650" y="355600"/>
            <a:ext cx="7886700" cy="5821363"/>
          </a:xfrm>
        </p:spPr>
        <p:txBody>
          <a:bodyPr>
            <a:normAutofit fontScale="92500" lnSpcReduction="10000"/>
          </a:bodyPr>
          <a:lstStyle/>
          <a:p>
            <a:pPr marL="0" lv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en-IN" dirty="0">
                <a:latin typeface="Calibri" panose="020F0502020204030204" pitchFamily="34" charset="0"/>
                <a:ea typeface="Calibri" panose="020F0502020204030204" pitchFamily="34" charset="0"/>
                <a:cs typeface="Times New Roman" panose="02020603050405020304" pitchFamily="18" charset="0"/>
              </a:rPr>
              <a:t>PMS can do the following :-</a:t>
            </a:r>
          </a:p>
          <a:p>
            <a:pPr marL="0" lvl="0"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Store Pharmacy product data</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Search Pharmacy product data effectively</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Update, Delete, and Edit Pharmacy product information</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Generate report on Pharmacy product</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Prepare bill for customer buying</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Security for data </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Gives alert when Pharmacy product is low and or when it is expired.</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Provides information for customers on Pharmacy products .</a:t>
            </a:r>
          </a:p>
          <a:p>
            <a:pPr marL="342900" lvl="0" indent="-3429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Can be able to change login credentials easily.</a:t>
            </a:r>
          </a:p>
          <a:p>
            <a:pPr marL="342900" lvl="0" indent="-342900">
              <a:buFont typeface="Symbol" panose="05050102010706020507" pitchFamily="18"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Can open Employee and Manager working webpages separately.</a:t>
            </a:r>
          </a:p>
          <a:p>
            <a:pPr marL="342900" indent="-342900">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pharmacy management system operates the queries in a small amount of time (in seconds) and it can be accessed by many users at a time or concurrently.</a:t>
            </a:r>
          </a:p>
          <a:p>
            <a:pPr marL="342900" lvl="0" indent="-342900">
              <a:buFont typeface="Symbol" panose="05050102010706020507" pitchFamily="18" charset="2"/>
              <a:buChar char=""/>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40271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E2CF58-46F8-2C37-2B22-53AB1DFCB9AC}"/>
              </a:ext>
            </a:extLst>
          </p:cNvPr>
          <p:cNvPicPr>
            <a:picLocks noChangeAspect="1"/>
          </p:cNvPicPr>
          <p:nvPr/>
        </p:nvPicPr>
        <p:blipFill rotWithShape="1">
          <a:blip r:embed="rId2" cstate="print">
            <a:duotone>
              <a:prstClr val="black"/>
              <a:srgbClr val="000000">
                <a:tint val="45000"/>
                <a:satMod val="400000"/>
              </a:srgbClr>
            </a:duotone>
            <a:extLst>
              <a:ext uri="{28A0092B-C50C-407E-A947-70E740481C1C}">
                <a14:useLocalDpi xmlns:a14="http://schemas.microsoft.com/office/drawing/2010/main" val="0"/>
              </a:ext>
            </a:extLst>
          </a:blip>
          <a:srcRect l="11782" t="2465" r="7773" b="3497"/>
          <a:stretch/>
        </p:blipFill>
        <p:spPr bwMode="auto">
          <a:xfrm>
            <a:off x="0" y="0"/>
            <a:ext cx="9174480"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990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E05CFD-9267-30E3-C6CC-7A2CC3F50F68}"/>
              </a:ext>
            </a:extLst>
          </p:cNvPr>
          <p:cNvSpPr txBox="1"/>
          <p:nvPr/>
        </p:nvSpPr>
        <p:spPr>
          <a:xfrm>
            <a:off x="233680" y="182880"/>
            <a:ext cx="4876800" cy="5909310"/>
          </a:xfrm>
          <a:prstGeom prst="rect">
            <a:avLst/>
          </a:prstGeom>
          <a:noFill/>
        </p:spPr>
        <p:txBody>
          <a:bodyPr wrap="square" rtlCol="0">
            <a:spAutoFit/>
          </a:bodyPr>
          <a:lstStyle/>
          <a:p>
            <a:pPr lvl="0"/>
            <a:endParaRPr 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dirty="0">
                <a:latin typeface="Calibri" panose="020F0502020204030204" pitchFamily="34" charset="0"/>
                <a:ea typeface="Calibri" panose="020F0502020204030204" pitchFamily="34" charset="0"/>
                <a:cs typeface="Times New Roman" panose="02020603050405020304" pitchFamily="18" charset="0"/>
              </a:rPr>
              <a:t>ASSUMPTIONS TO PMS:-</a:t>
            </a:r>
          </a:p>
          <a:p>
            <a:pPr lv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PMS deals with only one company and medical shops owned by that company.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Customers are not regular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Assigning only one employee to one shop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shops are maintained by a single manager.</a:t>
            </a:r>
          </a:p>
          <a:p>
            <a:pPr marL="342900" lvl="0" indent="-342900">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r>
              <a:rPr lang="en-US" dirty="0">
                <a:latin typeface="Calibri" panose="020F0502020204030204" pitchFamily="34" charset="0"/>
                <a:ea typeface="Calibri" panose="020F0502020204030204" pitchFamily="34" charset="0"/>
                <a:cs typeface="Times New Roman" panose="02020603050405020304" pitchFamily="18" charset="0"/>
              </a:rPr>
              <a:t>CARDINALITY AND PARTICIPATION:-</a:t>
            </a:r>
          </a:p>
          <a:p>
            <a:pPr lv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dirty="0">
                <a:latin typeface="Calibri" panose="020F0502020204030204" pitchFamily="34" charset="0"/>
                <a:ea typeface="Calibri" panose="020F0502020204030204" pitchFamily="34" charset="0"/>
                <a:cs typeface="Times New Roman" panose="02020603050405020304" pitchFamily="18" charset="0"/>
              </a:rPr>
              <a:t>Company to Shop </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1:n</a:t>
            </a:r>
          </a:p>
          <a:p>
            <a:pPr lvl="0"/>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Shop to </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helves  1:n</a:t>
            </a:r>
          </a:p>
          <a:p>
            <a:pPr lvl="0"/>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Shop to Employee  1:1</a:t>
            </a:r>
          </a:p>
          <a:p>
            <a:pPr lvl="0"/>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Sh</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op to medicine  m:n</a:t>
            </a:r>
          </a:p>
          <a:p>
            <a:pPr lvl="0"/>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Medicine to </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helves  m</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:n</a:t>
            </a:r>
          </a:p>
          <a:p>
            <a:pPr lvl="0"/>
            <a:r>
              <a:rPr lang="en-IN" sz="1800" dirty="0">
                <a:effectLst/>
                <a:latin typeface="Calibri" panose="020F0502020204030204" pitchFamily="34" charset="0"/>
                <a:ea typeface="Calibri" panose="020F0502020204030204" pitchFamily="34" charset="0"/>
                <a:cs typeface="Times New Roman" panose="02020603050405020304" pitchFamily="18" charset="0"/>
              </a:rPr>
              <a:t>Employee to Bills </a:t>
            </a:r>
            <a:r>
              <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1:n</a:t>
            </a:r>
          </a:p>
          <a:p>
            <a:pPr lvl="0"/>
            <a:r>
              <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Medicine to Bill  m:n</a:t>
            </a:r>
          </a:p>
          <a:p>
            <a:pPr lvl="0"/>
            <a:r>
              <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Bill to Customers  1:1</a:t>
            </a:r>
          </a:p>
          <a:p>
            <a:pPr lvl="0"/>
            <a:r>
              <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Employee to Notification  m:n</a:t>
            </a:r>
          </a:p>
          <a:p>
            <a:pPr lvl="0"/>
            <a:r>
              <a:rPr lang="en-IN"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Employee to Login  1:1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C:\Users\91733\Desktop\RS.jpeg"/>
          <p:cNvPicPr>
            <a:picLocks noChangeAspect="1" noChangeArrowheads="1"/>
          </p:cNvPicPr>
          <p:nvPr/>
        </p:nvPicPr>
        <p:blipFill>
          <a:blip r:embed="rId2" cstate="print"/>
          <a:srcRect/>
          <a:stretch>
            <a:fillRect/>
          </a:stretch>
        </p:blipFill>
        <p:spPr bwMode="auto">
          <a:xfrm>
            <a:off x="4948778" y="0"/>
            <a:ext cx="4195221" cy="6858000"/>
          </a:xfrm>
          <a:prstGeom prst="rect">
            <a:avLst/>
          </a:prstGeom>
          <a:noFill/>
        </p:spPr>
      </p:pic>
    </p:spTree>
    <p:extLst>
      <p:ext uri="{BB962C8B-B14F-4D97-AF65-F5344CB8AC3E}">
        <p14:creationId xmlns:p14="http://schemas.microsoft.com/office/powerpoint/2010/main" val="397226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43B93-8250-3CDA-D54C-EAC8DE993DEC}"/>
              </a:ext>
            </a:extLst>
          </p:cNvPr>
          <p:cNvSpPr>
            <a:spLocks noGrp="1"/>
          </p:cNvSpPr>
          <p:nvPr>
            <p:ph idx="1"/>
          </p:nvPr>
        </p:nvSpPr>
        <p:spPr>
          <a:xfrm>
            <a:off x="461639" y="390617"/>
            <a:ext cx="8273988" cy="5921406"/>
          </a:xfrm>
        </p:spPr>
        <p:txBody>
          <a:bodyPr>
            <a:normAutofit fontScale="92500" lnSpcReduction="10000"/>
          </a:bodyPr>
          <a:lstStyle/>
          <a:p>
            <a:pPr marL="0" indent="0">
              <a:buNone/>
            </a:pPr>
            <a:r>
              <a:rPr lang="en-IN" sz="2400" dirty="0"/>
              <a:t>IMPLEMENTATION:-</a:t>
            </a:r>
          </a:p>
          <a:p>
            <a:pPr marL="0" indent="0">
              <a:buNone/>
            </a:pPr>
            <a:endParaRPr lang="en-IN" sz="1800" dirty="0"/>
          </a:p>
          <a:p>
            <a:pPr marL="0" indent="0">
              <a:buNone/>
            </a:pPr>
            <a:r>
              <a:rPr lang="en-IN" sz="1800" dirty="0"/>
              <a:t> FRONTEND:-Used </a:t>
            </a:r>
            <a:r>
              <a:rPr lang="en-IN" sz="1800" b="1" dirty="0"/>
              <a:t>HTML,CSS</a:t>
            </a:r>
          </a:p>
          <a:p>
            <a:pPr marL="0" indent="0">
              <a:buNone/>
            </a:pPr>
            <a:r>
              <a:rPr lang="en-IN" sz="1800" b="1" dirty="0"/>
              <a:t> </a:t>
            </a:r>
            <a:r>
              <a:rPr lang="en-IN" sz="1800" dirty="0"/>
              <a:t>BACKEND:-Used </a:t>
            </a:r>
            <a:r>
              <a:rPr lang="en-IN" sz="1800" b="1" dirty="0"/>
              <a:t>PHP</a:t>
            </a:r>
          </a:p>
          <a:p>
            <a:pPr marL="0" indent="0">
              <a:buNone/>
            </a:pPr>
            <a:r>
              <a:rPr lang="en-IN" sz="1800" dirty="0"/>
              <a:t> DATABASE CREATION:-Used </a:t>
            </a:r>
            <a:r>
              <a:rPr lang="en-IN" sz="1800" b="1" dirty="0"/>
              <a:t>XAMPP</a:t>
            </a:r>
            <a:r>
              <a:rPr lang="en-IN" sz="1800" dirty="0"/>
              <a:t> server and created Database using </a:t>
            </a:r>
            <a:r>
              <a:rPr lang="en-IN" sz="1800" b="1" dirty="0"/>
              <a:t>SQL</a:t>
            </a:r>
            <a:r>
              <a:rPr lang="en-IN" sz="1800" dirty="0"/>
              <a:t>  </a:t>
            </a:r>
          </a:p>
          <a:p>
            <a:pPr marL="0" indent="0">
              <a:buNone/>
            </a:pPr>
            <a:r>
              <a:rPr lang="en-IN" sz="1800" dirty="0"/>
              <a:t> FOR ER AND RELATIONAL SCHEMA: </a:t>
            </a:r>
            <a:r>
              <a:rPr lang="en-IN" sz="1800" b="1" dirty="0"/>
              <a:t>EDRAW MAX</a:t>
            </a:r>
          </a:p>
          <a:p>
            <a:pPr marL="0" indent="0">
              <a:buNone/>
            </a:pPr>
            <a:endParaRPr lang="en-IN" sz="1800" b="1" dirty="0"/>
          </a:p>
          <a:p>
            <a:pPr marL="0" indent="0">
              <a:buNone/>
            </a:pPr>
            <a:r>
              <a:rPr lang="en-IN" sz="1800" dirty="0">
                <a:sym typeface="Wingdings" panose="05000000000000000000" pitchFamily="2" charset="2"/>
              </a:rPr>
              <a:t>Separated entities , attributes and relationships for PMS and designed ER diagram and relational schema</a:t>
            </a:r>
          </a:p>
          <a:p>
            <a:pPr marL="0" indent="0">
              <a:buNone/>
            </a:pPr>
            <a:r>
              <a:rPr lang="en-IN" sz="1800" dirty="0">
                <a:sym typeface="Wingdings" panose="05000000000000000000" pitchFamily="2" charset="2"/>
              </a:rPr>
              <a:t>Assumed Functional dependencies then normalised relational tables and using </a:t>
            </a:r>
            <a:r>
              <a:rPr lang="en-IN" sz="1800" dirty="0" err="1">
                <a:sym typeface="Wingdings" panose="05000000000000000000" pitchFamily="2" charset="2"/>
              </a:rPr>
              <a:t>Xampp</a:t>
            </a:r>
            <a:r>
              <a:rPr lang="en-IN" sz="1800" dirty="0">
                <a:sym typeface="Wingdings" panose="05000000000000000000" pitchFamily="2" charset="2"/>
              </a:rPr>
              <a:t> server created database for obtained relational schema after normalisation</a:t>
            </a:r>
          </a:p>
          <a:p>
            <a:pPr marL="0" indent="0">
              <a:buNone/>
            </a:pPr>
            <a:r>
              <a:rPr lang="en-IN" sz="1800" dirty="0">
                <a:sym typeface="Wingdings" panose="05000000000000000000" pitchFamily="2" charset="2"/>
              </a:rPr>
              <a:t>Inserted data of PMS into database using SQL</a:t>
            </a:r>
          </a:p>
          <a:p>
            <a:pPr marL="0" indent="0">
              <a:buNone/>
            </a:pPr>
            <a:r>
              <a:rPr lang="en-IN" sz="1800" dirty="0">
                <a:sym typeface="Wingdings" panose="05000000000000000000" pitchFamily="2" charset="2"/>
              </a:rPr>
              <a:t>Created rough sketches of interfaces for frontend</a:t>
            </a:r>
          </a:p>
          <a:p>
            <a:pPr marL="0" indent="0">
              <a:buNone/>
            </a:pPr>
            <a:r>
              <a:rPr lang="en-IN" sz="1800" dirty="0">
                <a:sym typeface="Wingdings" panose="05000000000000000000" pitchFamily="2" charset="2"/>
              </a:rPr>
              <a:t>Based on created interfaces using HTML , CSS designed frontend for PMS</a:t>
            </a:r>
          </a:p>
          <a:p>
            <a:pPr marL="0" indent="0">
              <a:buNone/>
            </a:pPr>
            <a:r>
              <a:rPr lang="en-IN" sz="1800" dirty="0">
                <a:sym typeface="Wingdings" panose="05000000000000000000" pitchFamily="2" charset="2"/>
              </a:rPr>
              <a:t>Using PHP connected frontend and Database of PMS   </a:t>
            </a:r>
          </a:p>
          <a:p>
            <a:pPr marL="0" indent="0">
              <a:buNone/>
            </a:pPr>
            <a:r>
              <a:rPr lang="en-IN" sz="1800" dirty="0">
                <a:sym typeface="Wingdings" panose="05000000000000000000" pitchFamily="2" charset="2"/>
              </a:rPr>
              <a:t>Checked final outputs of PMS website by comparing with data in database.</a:t>
            </a:r>
            <a:endParaRPr lang="en-IN" sz="1800" dirty="0"/>
          </a:p>
        </p:txBody>
      </p:sp>
    </p:spTree>
    <p:extLst>
      <p:ext uri="{BB962C8B-B14F-4D97-AF65-F5344CB8AC3E}">
        <p14:creationId xmlns:p14="http://schemas.microsoft.com/office/powerpoint/2010/main" val="337269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6E882-2631-5BF8-D301-3E8E8A89E743}"/>
              </a:ext>
            </a:extLst>
          </p:cNvPr>
          <p:cNvSpPr>
            <a:spLocks noGrp="1"/>
          </p:cNvSpPr>
          <p:nvPr>
            <p:ph idx="1"/>
          </p:nvPr>
        </p:nvSpPr>
        <p:spPr>
          <a:xfrm>
            <a:off x="568325" y="415870"/>
            <a:ext cx="8007350" cy="6044015"/>
          </a:xfrm>
        </p:spPr>
        <p:txBody>
          <a:bodyPr>
            <a:normAutofit lnSpcReduction="10000"/>
          </a:bodyPr>
          <a:lstStyle/>
          <a:p>
            <a:pPr marL="0" indent="0">
              <a:buNone/>
            </a:pPr>
            <a:r>
              <a:rPr lang="en-US" sz="2400" dirty="0"/>
              <a:t>1. First interface</a:t>
            </a:r>
          </a:p>
          <a:p>
            <a:pPr marL="0" indent="0">
              <a:buNone/>
            </a:pPr>
            <a:r>
              <a:rPr lang="en-US" sz="2400" dirty="0"/>
              <a:t>            </a:t>
            </a:r>
            <a:r>
              <a:rPr lang="en-US" sz="1800" dirty="0"/>
              <a:t>Select whether you are a customer or employee</a:t>
            </a:r>
          </a:p>
          <a:p>
            <a:pPr marL="0" indent="0">
              <a:buNone/>
            </a:pPr>
            <a:r>
              <a:rPr lang="en-US" sz="2400" dirty="0"/>
              <a:t>2. If you are a CUSTOMER,</a:t>
            </a:r>
          </a:p>
          <a:p>
            <a:pPr marL="0" indent="0">
              <a:buNone/>
            </a:pPr>
            <a:r>
              <a:rPr lang="en-US" sz="1800" dirty="0"/>
              <a:t>            Customer interface opens, </a:t>
            </a:r>
          </a:p>
          <a:p>
            <a:pPr marL="0" indent="0">
              <a:buNone/>
            </a:pPr>
            <a:r>
              <a:rPr lang="en-US" sz="1800" dirty="0"/>
              <a:t>                               By entering medicine name and selecting location customer can search for required medicine availability and details about that medicine from stores in selected location.</a:t>
            </a:r>
          </a:p>
          <a:p>
            <a:pPr marL="0" indent="0">
              <a:buNone/>
            </a:pPr>
            <a:r>
              <a:rPr lang="en-US" sz="2400" dirty="0"/>
              <a:t>3. If  you are an EMPLOYEE</a:t>
            </a:r>
          </a:p>
          <a:p>
            <a:pPr marL="0" indent="0">
              <a:buNone/>
            </a:pPr>
            <a:r>
              <a:rPr lang="en-US" sz="2400" dirty="0"/>
              <a:t>           </a:t>
            </a:r>
            <a:r>
              <a:rPr lang="en-US" sz="1800" dirty="0"/>
              <a:t>Employee interface opens and asks for his credentials.</a:t>
            </a:r>
          </a:p>
          <a:p>
            <a:pPr marL="0" indent="0">
              <a:buNone/>
            </a:pPr>
            <a:r>
              <a:rPr lang="en-US" sz="1800" dirty="0"/>
              <a:t>If he entered correct credentials he can login into his working page and do his works like</a:t>
            </a:r>
          </a:p>
          <a:p>
            <a:pPr marL="0" indent="0">
              <a:buNone/>
            </a:pPr>
            <a:r>
              <a:rPr lang="en-US" sz="1800" dirty="0"/>
              <a:t>   </a:t>
            </a:r>
            <a:r>
              <a:rPr lang="en-US" sz="1800" dirty="0" err="1"/>
              <a:t>i</a:t>
            </a:r>
            <a:r>
              <a:rPr lang="en-US" sz="1800" dirty="0"/>
              <a:t>. Sending notification to manager</a:t>
            </a:r>
          </a:p>
          <a:p>
            <a:pPr marL="0" indent="0">
              <a:buNone/>
            </a:pPr>
            <a:r>
              <a:rPr lang="en-US" sz="1800" dirty="0"/>
              <a:t>  ii. Medicine searching in shelves, update shelves and take medicine out of shelves</a:t>
            </a:r>
          </a:p>
          <a:p>
            <a:pPr marL="0" indent="0">
              <a:buNone/>
            </a:pPr>
            <a:r>
              <a:rPr lang="en-US" sz="2400" dirty="0"/>
              <a:t> </a:t>
            </a:r>
            <a:r>
              <a:rPr lang="en-US" sz="1800" dirty="0"/>
              <a:t>iii. Billing</a:t>
            </a:r>
          </a:p>
          <a:p>
            <a:pPr marL="0" indent="0">
              <a:buNone/>
            </a:pPr>
            <a:r>
              <a:rPr lang="en-IN" sz="1800" dirty="0"/>
              <a:t>               Here we can create bill with details of medicines bought by customer. We also added a search option here to search for medicine price and details if needed.</a:t>
            </a:r>
          </a:p>
          <a:p>
            <a:pPr marL="0" indent="0">
              <a:buNone/>
            </a:pPr>
            <a:endParaRPr lang="en-US" sz="2400" dirty="0"/>
          </a:p>
        </p:txBody>
      </p:sp>
    </p:spTree>
    <p:extLst>
      <p:ext uri="{BB962C8B-B14F-4D97-AF65-F5344CB8AC3E}">
        <p14:creationId xmlns:p14="http://schemas.microsoft.com/office/powerpoint/2010/main" val="202558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CBC0E7-6FB6-5D18-327A-34B14CBA2C36}"/>
              </a:ext>
            </a:extLst>
          </p:cNvPr>
          <p:cNvSpPr txBox="1"/>
          <p:nvPr/>
        </p:nvSpPr>
        <p:spPr>
          <a:xfrm>
            <a:off x="354367" y="506028"/>
            <a:ext cx="8260080" cy="7386638"/>
          </a:xfrm>
          <a:prstGeom prst="rect">
            <a:avLst/>
          </a:prstGeom>
          <a:noFill/>
        </p:spPr>
        <p:txBody>
          <a:bodyPr wrap="square" rtlCol="0">
            <a:spAutoFit/>
          </a:bodyPr>
          <a:lstStyle/>
          <a:p>
            <a:r>
              <a:rPr lang="en-IN" dirty="0"/>
              <a:t>iv. Add a shelf to the Shop</a:t>
            </a:r>
          </a:p>
          <a:p>
            <a:r>
              <a:rPr lang="en-IN" dirty="0"/>
              <a:t>    We can divide the shelves already present in shop and name the newly created shelf to add new medicines into it.</a:t>
            </a:r>
          </a:p>
          <a:p>
            <a:r>
              <a:rPr lang="en-IN" dirty="0"/>
              <a:t>v. Shop sales</a:t>
            </a:r>
          </a:p>
          <a:p>
            <a:r>
              <a:rPr lang="en-IN" dirty="0"/>
              <a:t>    Here Pharmacist can see details about all the medicines present in shop along with quantity of medicines sold and quantity of medicines left</a:t>
            </a:r>
          </a:p>
          <a:p>
            <a:r>
              <a:rPr lang="en-IN" dirty="0"/>
              <a:t>vi. Change password </a:t>
            </a:r>
          </a:p>
          <a:p>
            <a:r>
              <a:rPr lang="en-IN" dirty="0"/>
              <a:t>    here pharmacist can change his login credentials if he wanted to change</a:t>
            </a:r>
          </a:p>
          <a:p>
            <a:r>
              <a:rPr lang="en-US" sz="2400" dirty="0"/>
              <a:t>4.If  you are a MANAGER:-</a:t>
            </a:r>
          </a:p>
          <a:p>
            <a:r>
              <a:rPr lang="en-US" sz="2400" dirty="0"/>
              <a:t>   </a:t>
            </a:r>
            <a:r>
              <a:rPr lang="en-US" dirty="0"/>
              <a:t>                   Manager interface open and he can login into his page by entering his login credentials correctly .He can do works like:</a:t>
            </a:r>
          </a:p>
          <a:p>
            <a:r>
              <a:rPr lang="en-US" dirty="0" err="1"/>
              <a:t>i</a:t>
            </a:r>
            <a:r>
              <a:rPr lang="en-US" dirty="0"/>
              <a:t>. Notifications</a:t>
            </a:r>
          </a:p>
          <a:p>
            <a:r>
              <a:rPr lang="en-US" dirty="0"/>
              <a:t>   Here manager can see the notifications send by the  pharmacist which have details about the medicines that are expired or in low stock</a:t>
            </a:r>
          </a:p>
          <a:p>
            <a:r>
              <a:rPr lang="en-US" dirty="0"/>
              <a:t>ii. Medicine</a:t>
            </a:r>
          </a:p>
          <a:p>
            <a:r>
              <a:rPr lang="en-US" dirty="0"/>
              <a:t>  here manager can add a new medicine to the database and manipulate medicines like he can add any particular medicine to the banned list and also he can update the details of any medicine if needed</a:t>
            </a:r>
          </a:p>
          <a:p>
            <a:r>
              <a:rPr lang="en-US" dirty="0"/>
              <a:t>  </a:t>
            </a:r>
          </a:p>
          <a:p>
            <a:endParaRPr lang="en-US" dirty="0"/>
          </a:p>
          <a:p>
            <a:endParaRPr lang="en-US" sz="2400" dirty="0"/>
          </a:p>
          <a:p>
            <a:r>
              <a:rPr lang="en-US" sz="2400" dirty="0"/>
              <a:t>   </a:t>
            </a:r>
            <a:endParaRPr lang="en-IN" dirty="0"/>
          </a:p>
        </p:txBody>
      </p:sp>
    </p:spTree>
    <p:extLst>
      <p:ext uri="{BB962C8B-B14F-4D97-AF65-F5344CB8AC3E}">
        <p14:creationId xmlns:p14="http://schemas.microsoft.com/office/powerpoint/2010/main" val="260819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2E03AB-EF61-20EC-CF2C-73DCFEE806D1}"/>
              </a:ext>
            </a:extLst>
          </p:cNvPr>
          <p:cNvSpPr txBox="1"/>
          <p:nvPr/>
        </p:nvSpPr>
        <p:spPr>
          <a:xfrm>
            <a:off x="520862" y="229472"/>
            <a:ext cx="7992824" cy="6832640"/>
          </a:xfrm>
          <a:prstGeom prst="rect">
            <a:avLst/>
          </a:prstGeom>
          <a:noFill/>
        </p:spPr>
        <p:txBody>
          <a:bodyPr wrap="square" rtlCol="0">
            <a:spAutoFit/>
          </a:bodyPr>
          <a:lstStyle/>
          <a:p>
            <a:r>
              <a:rPr lang="en-US" dirty="0"/>
              <a:t>iii. Generate report </a:t>
            </a:r>
          </a:p>
          <a:p>
            <a:r>
              <a:rPr lang="en-US" dirty="0"/>
              <a:t>      Here manager can see all the details of the medicines of any medicine present in the database including the details of manufactured and expired dates and that medicine is banned lor not</a:t>
            </a:r>
          </a:p>
          <a:p>
            <a:r>
              <a:rPr lang="en-US" dirty="0"/>
              <a:t>iv. Shop management </a:t>
            </a:r>
          </a:p>
          <a:p>
            <a:r>
              <a:rPr lang="en-US" dirty="0"/>
              <a:t>     Here manager can increase medicine quantities for any medicines in any shop present in database , he can also add new medicines of required quantity to any particular shop , he can get details of all medical shops present in a </a:t>
            </a:r>
            <a:r>
              <a:rPr lang="en-US" dirty="0" err="1"/>
              <a:t>choosen</a:t>
            </a:r>
            <a:r>
              <a:rPr lang="en-US" dirty="0"/>
              <a:t> location and he can also gets shop reports </a:t>
            </a:r>
          </a:p>
          <a:p>
            <a:r>
              <a:rPr lang="en-US" dirty="0"/>
              <a:t>v. </a:t>
            </a:r>
            <a:r>
              <a:rPr lang="en-IN" dirty="0"/>
              <a:t>Change password </a:t>
            </a:r>
          </a:p>
          <a:p>
            <a:r>
              <a:rPr lang="en-IN" dirty="0"/>
              <a:t>    Here manager can change his login credentials if needed</a:t>
            </a:r>
          </a:p>
          <a:p>
            <a:endParaRPr lang="en-IN" dirty="0"/>
          </a:p>
          <a:p>
            <a:r>
              <a:rPr lang="en-IN" sz="2400" dirty="0"/>
              <a:t>TESTING AND DEMO:-</a:t>
            </a:r>
          </a:p>
          <a:p>
            <a:endParaRPr lang="en-IN" dirty="0"/>
          </a:p>
          <a:p>
            <a:r>
              <a:rPr lang="en-IN" dirty="0"/>
              <a:t>First Interface:-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C7A3EF0D-E3C7-E97E-CA88-D8410DC4D6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232" t="25276" r="33204" b="35544"/>
          <a:stretch/>
        </p:blipFill>
        <p:spPr>
          <a:xfrm>
            <a:off x="2148396" y="4270159"/>
            <a:ext cx="6019060" cy="2015231"/>
          </a:xfrm>
          <a:prstGeom prst="rect">
            <a:avLst/>
          </a:prstGeom>
        </p:spPr>
      </p:pic>
    </p:spTree>
    <p:extLst>
      <p:ext uri="{BB962C8B-B14F-4D97-AF65-F5344CB8AC3E}">
        <p14:creationId xmlns:p14="http://schemas.microsoft.com/office/powerpoint/2010/main" val="82336451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705</TotalTime>
  <Words>1953</Words>
  <Application>Microsoft Office PowerPoint</Application>
  <PresentationFormat>On-screen Show (4:3)</PresentationFormat>
  <Paragraphs>244</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Gothic</vt:lpstr>
      <vt:lpstr>Symbol</vt:lpstr>
      <vt:lpstr>Times New Roman</vt:lpstr>
      <vt:lpstr>Wingdings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dc:creator>
  <cp:lastModifiedBy>mamidipalli rishita</cp:lastModifiedBy>
  <cp:revision>30</cp:revision>
  <dcterms:created xsi:type="dcterms:W3CDTF">2022-11-15T11:33:18Z</dcterms:created>
  <dcterms:modified xsi:type="dcterms:W3CDTF">2024-07-03T15:47:40Z</dcterms:modified>
</cp:coreProperties>
</file>